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58" r:id="rId7"/>
    <p:sldId id="259" r:id="rId8"/>
    <p:sldId id="260" r:id="rId9"/>
    <p:sldId id="262" r:id="rId10"/>
    <p:sldId id="263" r:id="rId11"/>
    <p:sldId id="264" r:id="rId1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C4A2DF32-2E5F-4610-A0DE-A12EA38D6493}" type="datetimeFigureOut">
              <a:rPr lang="fr-FR"/>
              <a:pPr>
                <a:defRPr/>
              </a:pPr>
              <a:t>13/01/2013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A465064-928A-4F41-8BE4-9030E6A49D23}"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5505748A-F59A-452E-AC04-961B14F6F562}" type="datetimeFigureOut">
              <a:rPr lang="fr-FR"/>
              <a:pPr>
                <a:defRPr/>
              </a:pPr>
              <a:t>13/01/2013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F8D0574-E583-4369-AAC3-D3039B95EE90}"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3301B1B-FB9E-4E8A-8379-1EA6B8385AEB}" type="datetimeFigureOut">
              <a:rPr lang="fr-FR"/>
              <a:pPr>
                <a:defRPr/>
              </a:pPr>
              <a:t>13/01/2013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DD03FC9-907E-4446-B42D-13226FFBA9A1}"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23DB1D2E-10E3-43E1-A632-FA49CDA1E0EF}" type="datetimeFigureOut">
              <a:rPr lang="fr-FR"/>
              <a:pPr>
                <a:defRPr/>
              </a:pPr>
              <a:t>13/01/2013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E4CC67F-603A-452D-A6C5-AC707791ED8E}"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104057F6-6E9F-4DB5-9C1E-3170234D35C0}" type="datetimeFigureOut">
              <a:rPr lang="fr-FR"/>
              <a:pPr>
                <a:defRPr/>
              </a:pPr>
              <a:t>13/01/2013</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9CA9E4B-12F6-42CA-ACDE-60595A6717F6}"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3D40955F-D625-4F05-A0C1-145C581DBEA3}" type="datetimeFigureOut">
              <a:rPr lang="fr-FR"/>
              <a:pPr>
                <a:defRPr/>
              </a:pPr>
              <a:t>13/01/2013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575DD54-F7DC-4438-9E97-155A1130FBDF}"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77C5C31A-A420-43FA-BDE4-C17A5A2675B7}" type="datetimeFigureOut">
              <a:rPr lang="fr-FR"/>
              <a:pPr>
                <a:defRPr/>
              </a:pPr>
              <a:t>13/01/2013</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FFB6E165-5149-4C12-9AF6-203757DF04A0}"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4D30FF4F-B011-401C-878E-80B7F5419805}" type="datetimeFigureOut">
              <a:rPr lang="fr-FR"/>
              <a:pPr>
                <a:defRPr/>
              </a:pPr>
              <a:t>13/01/2013</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4A524178-218D-444C-B330-2244F0E3769F}"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2C21A5BA-4A92-4C7F-B11C-3E030A9774EB}" type="datetimeFigureOut">
              <a:rPr lang="fr-FR"/>
              <a:pPr>
                <a:defRPr/>
              </a:pPr>
              <a:t>13/01/2013</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C4E469CC-88E3-4438-909A-0107305A84E2}"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479A40B-CE9D-421E-9717-C45D14FAD1C0}" type="datetimeFigureOut">
              <a:rPr lang="fr-FR"/>
              <a:pPr>
                <a:defRPr/>
              </a:pPr>
              <a:t>13/01/2013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F59C2FB-A1F6-485B-B068-BC4A953CCE39}"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6B4794A-3F19-4FE9-B2F7-8308F1890278}" type="datetimeFigureOut">
              <a:rPr lang="fr-FR"/>
              <a:pPr>
                <a:defRPr/>
              </a:pPr>
              <a:t>13/01/2013</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AC057C5-1F9C-45AE-B16F-5B60D01BB47E}"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F1B0104-D83C-4C98-B5F4-220E5EF081CB}" type="datetimeFigureOut">
              <a:rPr lang="fr-FR"/>
              <a:pPr>
                <a:defRPr/>
              </a:pPr>
              <a:t>13/01/2013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96F95DE-8AD8-4F58-80E1-A86058BE162E}"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p:txBody>
          <a:bodyPr/>
          <a:lstStyle/>
          <a:p>
            <a:r>
              <a:rPr lang="fr-FR" smtClean="0"/>
              <a:t>CULTURE HUMANISTE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p:txBody>
          <a:bodyPr/>
          <a:lstStyle/>
          <a:p>
            <a:r>
              <a:rPr lang="fr-FR" smtClean="0"/>
              <a:t>CAPACITES</a:t>
            </a:r>
          </a:p>
        </p:txBody>
      </p:sp>
      <p:sp>
        <p:nvSpPr>
          <p:cNvPr id="3" name="Espace réservé du contenu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fr-FR" dirty="0" smtClean="0"/>
              <a:t>de lire et utiliser différents langages, en particulier les images (différents types de textes, tableaux et graphiques, schémas, représentations cartographiques, représentations d'</a:t>
            </a:r>
            <a:r>
              <a:rPr lang="fr-FR" dirty="0" err="1" smtClean="0"/>
              <a:t>oeuvres</a:t>
            </a:r>
            <a:r>
              <a:rPr lang="fr-FR" dirty="0" smtClean="0"/>
              <a:t> d'art, photographies, images de synthèse) ;</a:t>
            </a:r>
          </a:p>
          <a:p>
            <a:pPr fontAlgn="auto">
              <a:spcAft>
                <a:spcPts val="0"/>
              </a:spcAft>
              <a:buFont typeface="Arial" pitchFamily="34" charset="0"/>
              <a:buChar char="•"/>
              <a:defRPr/>
            </a:pPr>
            <a:r>
              <a:rPr lang="fr-FR" dirty="0" smtClean="0"/>
              <a:t>de situer dans le temps les événements, les </a:t>
            </a:r>
            <a:r>
              <a:rPr lang="fr-FR" dirty="0" err="1" smtClean="0"/>
              <a:t>oeuvres</a:t>
            </a:r>
            <a:r>
              <a:rPr lang="fr-FR" dirty="0" smtClean="0"/>
              <a:t> littéraires ou artistiques, les découvertes scientifiques ou techniques étudiés et de les mettre en relation avec des faits historiques ou culturels utiles à leur compréhension ;</a:t>
            </a:r>
          </a:p>
          <a:p>
            <a:pPr fontAlgn="auto">
              <a:spcAft>
                <a:spcPts val="0"/>
              </a:spcAft>
              <a:buFont typeface="Arial" pitchFamily="34" charset="0"/>
              <a:buChar char="•"/>
              <a:defRPr/>
            </a:pPr>
            <a:r>
              <a:rPr lang="fr-FR" dirty="0" smtClean="0"/>
              <a:t>de situer dans l'espace un lieu ou un ensemble géographique, en utilisant des cartes à différentes échelles ;</a:t>
            </a:r>
          </a:p>
          <a:p>
            <a:pPr fontAlgn="auto">
              <a:spcAft>
                <a:spcPts val="0"/>
              </a:spcAft>
              <a:buFont typeface="Arial" pitchFamily="34" charset="0"/>
              <a:buChar char="•"/>
              <a:defRPr/>
            </a:pPr>
            <a:r>
              <a:rPr lang="fr-FR" dirty="0" smtClean="0"/>
              <a:t>de faire la distinction entre produits de consommation culturelle et </a:t>
            </a:r>
            <a:r>
              <a:rPr lang="fr-FR" dirty="0" err="1" smtClean="0"/>
              <a:t>oeuvres</a:t>
            </a:r>
            <a:r>
              <a:rPr lang="fr-FR" dirty="0" smtClean="0"/>
              <a:t> d'art ;</a:t>
            </a:r>
          </a:p>
          <a:p>
            <a:pPr fontAlgn="auto">
              <a:spcAft>
                <a:spcPts val="0"/>
              </a:spcAft>
              <a:buFont typeface="Arial" pitchFamily="34" charset="0"/>
              <a:buChar char="•"/>
              <a:defRPr/>
            </a:pPr>
            <a:r>
              <a:rPr lang="fr-FR" dirty="0" smtClean="0"/>
              <a:t>d'avoir une approche sensible de la réalité ;</a:t>
            </a:r>
          </a:p>
          <a:p>
            <a:pPr fontAlgn="auto">
              <a:spcAft>
                <a:spcPts val="0"/>
              </a:spcAft>
              <a:buFont typeface="Arial" pitchFamily="34" charset="0"/>
              <a:buChar char="•"/>
              <a:defRPr/>
            </a:pPr>
            <a:r>
              <a:rPr lang="fr-FR" dirty="0" smtClean="0"/>
              <a:t>de mobiliser leurs connaissances pour donner du sens à l'actualité ;</a:t>
            </a:r>
          </a:p>
          <a:p>
            <a:pPr fontAlgn="auto">
              <a:spcAft>
                <a:spcPts val="0"/>
              </a:spcAft>
              <a:buFont typeface="Arial" pitchFamily="34" charset="0"/>
              <a:buChar char="•"/>
              <a:defRPr/>
            </a:pPr>
            <a:r>
              <a:rPr lang="fr-FR" dirty="0" smtClean="0"/>
              <a:t>de développer par une pratique raisonnée, comme acteurs et comme spectateurs, les valeurs humanistes et universelles du sport.</a:t>
            </a:r>
          </a:p>
          <a:p>
            <a:pPr fontAlgn="auto">
              <a:spcAft>
                <a:spcPts val="0"/>
              </a:spcAft>
              <a:buFont typeface="Arial" pitchFamily="34" charset="0"/>
              <a:buChar char="•"/>
              <a:defRPr/>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p:txBody>
          <a:bodyPr/>
          <a:lstStyle/>
          <a:p>
            <a:r>
              <a:rPr lang="fr-FR" smtClean="0"/>
              <a:t>ATTITUDES</a:t>
            </a:r>
          </a:p>
        </p:txBody>
      </p:sp>
      <p:sp>
        <p:nvSpPr>
          <p:cNvPr id="3" name="Espace réservé du contenu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fr-FR" dirty="0" smtClean="0"/>
              <a:t>La culture humaniste que dispense l'école donne aux élèves des références communes. Elle donne aussi à chacun l'envie d'avoir une vie culturelle personnelle :</a:t>
            </a:r>
          </a:p>
          <a:p>
            <a:pPr fontAlgn="auto">
              <a:spcAft>
                <a:spcPts val="0"/>
              </a:spcAft>
              <a:buFont typeface="Arial" pitchFamily="34" charset="0"/>
              <a:buChar char="•"/>
              <a:defRPr/>
            </a:pPr>
            <a:r>
              <a:rPr lang="fr-FR" dirty="0" smtClean="0"/>
              <a:t>par la lecture, par la fréquentation des musées, par les spectacles (cinéma, théâtre, concerts et autres spectacles culturels) ;</a:t>
            </a:r>
          </a:p>
          <a:p>
            <a:pPr fontAlgn="auto">
              <a:spcAft>
                <a:spcPts val="0"/>
              </a:spcAft>
              <a:buFont typeface="Arial" pitchFamily="34" charset="0"/>
              <a:buChar char="•"/>
              <a:defRPr/>
            </a:pPr>
            <a:r>
              <a:rPr lang="fr-FR" dirty="0" smtClean="0"/>
              <a:t>par la pratique d'une activité culturelle, artistique ou physique.</a:t>
            </a:r>
          </a:p>
          <a:p>
            <a:pPr fontAlgn="auto">
              <a:spcAft>
                <a:spcPts val="0"/>
              </a:spcAft>
              <a:buFont typeface="Arial" pitchFamily="34" charset="0"/>
              <a:buChar char="•"/>
              <a:defRPr/>
            </a:pPr>
            <a:r>
              <a:rPr lang="fr-FR" dirty="0" smtClean="0"/>
              <a:t>Elle a pour but de cultiver une attitude de curiosité :</a:t>
            </a:r>
          </a:p>
          <a:p>
            <a:pPr fontAlgn="auto">
              <a:spcAft>
                <a:spcPts val="0"/>
              </a:spcAft>
              <a:buFont typeface="Arial" pitchFamily="34" charset="0"/>
              <a:buChar char="•"/>
              <a:defRPr/>
            </a:pPr>
            <a:r>
              <a:rPr lang="fr-FR" dirty="0" smtClean="0"/>
              <a:t>pour les productions artistiques, patrimoniales et contemporaines, françaises et étrangères ;</a:t>
            </a:r>
          </a:p>
          <a:p>
            <a:pPr fontAlgn="auto">
              <a:spcAft>
                <a:spcPts val="0"/>
              </a:spcAft>
              <a:buFont typeface="Arial" pitchFamily="34" charset="0"/>
              <a:buChar char="•"/>
              <a:defRPr/>
            </a:pPr>
            <a:r>
              <a:rPr lang="fr-FR" dirty="0" smtClean="0"/>
              <a:t>pour les autres pays du monde (histoire, civilisation, actualité).</a:t>
            </a:r>
          </a:p>
          <a:p>
            <a:pPr fontAlgn="auto">
              <a:spcAft>
                <a:spcPts val="0"/>
              </a:spcAft>
              <a:buFont typeface="Arial" pitchFamily="34" charset="0"/>
              <a:buChar char="•"/>
              <a:defRPr/>
            </a:pPr>
            <a:r>
              <a:rPr lang="fr-FR" dirty="0" smtClean="0"/>
              <a:t>Elle développe la conscience que les expériences humaines ont quelque chose d'universel.</a:t>
            </a:r>
          </a:p>
          <a:p>
            <a:pPr fontAlgn="auto">
              <a:spcAft>
                <a:spcPts val="0"/>
              </a:spcAft>
              <a:buFont typeface="Arial" pitchFamily="34" charset="0"/>
              <a:buChar char="•"/>
              <a:defRPr/>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p:txBody>
          <a:bodyPr/>
          <a:lstStyle/>
          <a:p>
            <a:endParaRPr lang="fr-FR" smtClean="0"/>
          </a:p>
        </p:txBody>
      </p:sp>
      <p:sp>
        <p:nvSpPr>
          <p:cNvPr id="3075" name="Espace réservé du contenu 2"/>
          <p:cNvSpPr>
            <a:spLocks noGrp="1"/>
          </p:cNvSpPr>
          <p:nvPr>
            <p:ph idx="1"/>
          </p:nvPr>
        </p:nvSpPr>
        <p:spPr/>
        <p:txBody>
          <a:bodyPr/>
          <a:lstStyle/>
          <a:p>
            <a:endParaRPr lang="fr-FR" smtClean="0"/>
          </a:p>
        </p:txBody>
      </p:sp>
      <p:pic>
        <p:nvPicPr>
          <p:cNvPr id="3076" name="Picture 2"/>
          <p:cNvPicPr>
            <a:picLocks noChangeAspect="1" noChangeArrowheads="1"/>
          </p:cNvPicPr>
          <p:nvPr/>
        </p:nvPicPr>
        <p:blipFill>
          <a:blip r:embed="rId2" cstate="print"/>
          <a:srcRect/>
          <a:stretch>
            <a:fillRect/>
          </a:stretch>
        </p:blipFill>
        <p:spPr bwMode="auto">
          <a:xfrm>
            <a:off x="268288" y="274638"/>
            <a:ext cx="8607425" cy="6308725"/>
          </a:xfrm>
          <a:prstGeom prst="rect">
            <a:avLst/>
          </a:prstGeom>
          <a:noFill/>
          <a:ln w="9525">
            <a:noFill/>
            <a:miter lim="800000"/>
            <a:headEnd/>
            <a:tailEnd/>
          </a:ln>
        </p:spPr>
      </p:pic>
      <p:pic>
        <p:nvPicPr>
          <p:cNvPr id="3077" name="Picture 3"/>
          <p:cNvPicPr>
            <a:picLocks noChangeAspect="1" noChangeArrowheads="1"/>
          </p:cNvPicPr>
          <p:nvPr/>
        </p:nvPicPr>
        <p:blipFill>
          <a:blip r:embed="rId3" cstate="print"/>
          <a:srcRect/>
          <a:stretch>
            <a:fillRect/>
          </a:stretch>
        </p:blipFill>
        <p:spPr bwMode="auto">
          <a:xfrm>
            <a:off x="268288" y="176213"/>
            <a:ext cx="8607425" cy="65055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endParaRPr lang="fr-FR" smtClean="0"/>
          </a:p>
        </p:txBody>
      </p:sp>
      <p:sp>
        <p:nvSpPr>
          <p:cNvPr id="4099" name="Espace réservé du contenu 2"/>
          <p:cNvSpPr>
            <a:spLocks noGrp="1"/>
          </p:cNvSpPr>
          <p:nvPr>
            <p:ph idx="1"/>
          </p:nvPr>
        </p:nvSpPr>
        <p:spPr/>
        <p:txBody>
          <a:bodyPr/>
          <a:lstStyle/>
          <a:p>
            <a:endParaRPr lang="fr-FR" smtClean="0"/>
          </a:p>
        </p:txBody>
      </p:sp>
      <p:pic>
        <p:nvPicPr>
          <p:cNvPr id="4100" name="Picture 2"/>
          <p:cNvPicPr>
            <a:picLocks noChangeAspect="1" noChangeArrowheads="1"/>
          </p:cNvPicPr>
          <p:nvPr/>
        </p:nvPicPr>
        <p:blipFill>
          <a:blip r:embed="rId2" cstate="print"/>
          <a:srcRect/>
          <a:stretch>
            <a:fillRect/>
          </a:stretch>
        </p:blipFill>
        <p:spPr bwMode="auto">
          <a:xfrm>
            <a:off x="268288" y="209550"/>
            <a:ext cx="8607425" cy="643731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endParaRPr lang="fr-FR" smtClean="0"/>
          </a:p>
        </p:txBody>
      </p:sp>
      <p:sp>
        <p:nvSpPr>
          <p:cNvPr id="5123" name="Espace réservé du contenu 2"/>
          <p:cNvSpPr>
            <a:spLocks noGrp="1"/>
          </p:cNvSpPr>
          <p:nvPr>
            <p:ph idx="1"/>
          </p:nvPr>
        </p:nvSpPr>
        <p:spPr/>
        <p:txBody>
          <a:bodyPr/>
          <a:lstStyle/>
          <a:p>
            <a:endParaRPr lang="fr-FR" smtClean="0"/>
          </a:p>
        </p:txBody>
      </p:sp>
      <p:pic>
        <p:nvPicPr>
          <p:cNvPr id="5124" name="Picture 2"/>
          <p:cNvPicPr>
            <a:picLocks noChangeAspect="1" noChangeArrowheads="1"/>
          </p:cNvPicPr>
          <p:nvPr/>
        </p:nvPicPr>
        <p:blipFill>
          <a:blip r:embed="rId2" cstate="print"/>
          <a:srcRect/>
          <a:stretch>
            <a:fillRect/>
          </a:stretch>
        </p:blipFill>
        <p:spPr bwMode="auto">
          <a:xfrm>
            <a:off x="171450" y="174625"/>
            <a:ext cx="8799513" cy="650716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p:txBody>
          <a:bodyPr/>
          <a:lstStyle/>
          <a:p>
            <a:endParaRPr lang="fr-FR" smtClean="0"/>
          </a:p>
        </p:txBody>
      </p:sp>
      <p:sp>
        <p:nvSpPr>
          <p:cNvPr id="6147" name="Espace réservé du contenu 2"/>
          <p:cNvSpPr>
            <a:spLocks noGrp="1"/>
          </p:cNvSpPr>
          <p:nvPr>
            <p:ph idx="1"/>
          </p:nvPr>
        </p:nvSpPr>
        <p:spPr/>
        <p:txBody>
          <a:bodyPr/>
          <a:lstStyle/>
          <a:p>
            <a:endParaRPr lang="fr-FR" smtClean="0"/>
          </a:p>
        </p:txBody>
      </p:sp>
      <p:pic>
        <p:nvPicPr>
          <p:cNvPr id="6148" name="Picture 2"/>
          <p:cNvPicPr>
            <a:picLocks noChangeAspect="1" noChangeArrowheads="1"/>
          </p:cNvPicPr>
          <p:nvPr/>
        </p:nvPicPr>
        <p:blipFill>
          <a:blip r:embed="rId2" cstate="print"/>
          <a:srcRect/>
          <a:stretch>
            <a:fillRect/>
          </a:stretch>
        </p:blipFill>
        <p:spPr bwMode="auto">
          <a:xfrm>
            <a:off x="261938" y="0"/>
            <a:ext cx="8486775" cy="68611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p:txBody>
          <a:bodyPr/>
          <a:lstStyle/>
          <a:p>
            <a:r>
              <a:rPr lang="fr-FR" smtClean="0"/>
              <a:t>CONNAISSANCES</a:t>
            </a:r>
          </a:p>
        </p:txBody>
      </p:sp>
      <p:sp>
        <p:nvSpPr>
          <p:cNvPr id="3" name="Espace réservé du contenu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fr-FR" dirty="0" smtClean="0"/>
              <a:t>avoir des repères géographiques : les grands ensembles physiques (océans, continents, reliefs, fleuves, grands domaines climatiques et biogéographiques) et humains (répartition mondiale de la population, principales puissances du monde contemporain et leurs métropoles, les Etats de l'Union européenne et leurs capitales) ;</a:t>
            </a:r>
          </a:p>
          <a:p>
            <a:pPr fontAlgn="auto">
              <a:spcAft>
                <a:spcPts val="0"/>
              </a:spcAft>
              <a:buFont typeface="Arial" pitchFamily="34" charset="0"/>
              <a:buChar char="•"/>
              <a:defRPr/>
            </a:pPr>
            <a:r>
              <a:rPr lang="fr-FR" dirty="0" smtClean="0"/>
              <a:t>les grands types d'aménagements ;</a:t>
            </a:r>
          </a:p>
          <a:p>
            <a:pPr fontAlgn="auto">
              <a:spcAft>
                <a:spcPts val="0"/>
              </a:spcAft>
              <a:buFont typeface="Arial" pitchFamily="34" charset="0"/>
              <a:buChar char="•"/>
              <a:defRPr/>
            </a:pPr>
            <a:r>
              <a:rPr lang="fr-FR" dirty="0" smtClean="0"/>
              <a:t>les grandes caractéristiques géographiques de l'Union européenne ;</a:t>
            </a:r>
          </a:p>
          <a:p>
            <a:pPr fontAlgn="auto">
              <a:spcAft>
                <a:spcPts val="0"/>
              </a:spcAft>
              <a:buFont typeface="Arial" pitchFamily="34" charset="0"/>
              <a:buChar char="•"/>
              <a:defRPr/>
            </a:pPr>
            <a:r>
              <a:rPr lang="fr-FR" dirty="0" smtClean="0"/>
              <a:t>le territoire français : organisation et localisations, ensembles régionaux, outre-mer ;</a:t>
            </a:r>
          </a:p>
          <a:p>
            <a:pPr fontAlgn="auto">
              <a:spcAft>
                <a:spcPts val="0"/>
              </a:spcAft>
              <a:buFont typeface="Arial" pitchFamily="34" charset="0"/>
              <a:buChar char="•"/>
              <a:defRPr/>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FR" smtClean="0"/>
              <a:t>CONNAISSANCES</a:t>
            </a:r>
          </a:p>
        </p:txBody>
      </p:sp>
      <p:sp>
        <p:nvSpPr>
          <p:cNvPr id="3" name="Espace réservé du contenu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fr-FR" dirty="0" smtClean="0"/>
              <a:t>avoir des repères historiques : les différentes périodes de l'histoire de l'humanité (les événements fondateurs caractéristiques permettant de les situer les unes par rapport aux autres en mettant en relation faits politiques, économiques, sociaux, culturels, religieux, scientifiques et techniques, littéraires et artistiques), ainsi que les ruptures ;</a:t>
            </a:r>
          </a:p>
          <a:p>
            <a:pPr fontAlgn="auto">
              <a:spcAft>
                <a:spcPts val="0"/>
              </a:spcAft>
              <a:buFont typeface="Arial" pitchFamily="34" charset="0"/>
              <a:buChar char="•"/>
              <a:defRPr/>
            </a:pPr>
            <a:r>
              <a:rPr lang="fr-FR" dirty="0" smtClean="0"/>
              <a:t>les grands traits de l'histoire de la construction européenne ;</a:t>
            </a:r>
          </a:p>
          <a:p>
            <a:pPr fontAlgn="auto">
              <a:spcAft>
                <a:spcPts val="0"/>
              </a:spcAft>
              <a:buFont typeface="Arial" pitchFamily="34" charset="0"/>
              <a:buChar char="•"/>
              <a:defRPr/>
            </a:pPr>
            <a:r>
              <a:rPr lang="fr-FR" dirty="0" smtClean="0"/>
              <a:t>les périodes et les dates principales, les grandes figures, les événements fondateurs de l'histoire de France, en les reliant à l'histoire du continent européen et du monde;</a:t>
            </a:r>
          </a:p>
          <a:p>
            <a:pPr fontAlgn="auto">
              <a:spcAft>
                <a:spcPts val="0"/>
              </a:spcAft>
              <a:buFont typeface="Arial" pitchFamily="34" charset="0"/>
              <a:buChar char="•"/>
              <a:defRPr/>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p:txBody>
          <a:bodyPr/>
          <a:lstStyle/>
          <a:p>
            <a:r>
              <a:rPr lang="fr-FR" smtClean="0"/>
              <a:t>CONNAISSANCES</a:t>
            </a:r>
          </a:p>
        </p:txBody>
      </p:sp>
      <p:sp>
        <p:nvSpPr>
          <p:cNvPr id="3" name="Espace réservé du contenu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fr-FR" dirty="0" smtClean="0"/>
              <a:t>être préparés à partager une culture européenne : par une connaissance des textes majeurs de l'Antiquité (l'Iliade et l'Odyssée, récits de la fondation de Rome, la Bible) ;</a:t>
            </a:r>
          </a:p>
          <a:p>
            <a:pPr fontAlgn="auto">
              <a:spcAft>
                <a:spcPts val="0"/>
              </a:spcAft>
              <a:buFont typeface="Arial" pitchFamily="34" charset="0"/>
              <a:buChar char="•"/>
              <a:defRPr/>
            </a:pPr>
            <a:r>
              <a:rPr lang="fr-FR" dirty="0" smtClean="0"/>
              <a:t>par une connaissance d'</a:t>
            </a:r>
            <a:r>
              <a:rPr lang="fr-FR" dirty="0" err="1" smtClean="0"/>
              <a:t>oeuvres</a:t>
            </a:r>
            <a:r>
              <a:rPr lang="fr-FR" dirty="0" smtClean="0"/>
              <a:t> littéraires, picturales, théâtrales, musicales, architecturales ou cinématographiques majeures du patrimoine français, européen et mondial (ancien, moderne ou contemporain) ;</a:t>
            </a:r>
          </a:p>
          <a:p>
            <a:pPr fontAlgn="auto">
              <a:spcAft>
                <a:spcPts val="0"/>
              </a:spcAft>
              <a:buFont typeface="Arial" pitchFamily="34" charset="0"/>
              <a:buChar char="•"/>
              <a:defRPr/>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p:txBody>
          <a:bodyPr/>
          <a:lstStyle/>
          <a:p>
            <a:r>
              <a:rPr lang="fr-FR" smtClean="0"/>
              <a:t>CONNAISSANCES</a:t>
            </a:r>
          </a:p>
        </p:txBody>
      </p:sp>
      <p:sp>
        <p:nvSpPr>
          <p:cNvPr id="3" name="Espace réservé du contenu 2"/>
          <p:cNvSpPr>
            <a:spLocks noGrp="1"/>
          </p:cNvSpPr>
          <p:nvPr>
            <p:ph idx="1"/>
          </p:nvPr>
        </p:nvSpPr>
        <p:spPr/>
        <p:txBody>
          <a:bodyPr rtlCol="0">
            <a:normAutofit fontScale="55000" lnSpcReduction="20000"/>
          </a:bodyPr>
          <a:lstStyle/>
          <a:p>
            <a:pPr fontAlgn="auto">
              <a:spcAft>
                <a:spcPts val="0"/>
              </a:spcAft>
              <a:buFont typeface="Arial" pitchFamily="34" charset="0"/>
              <a:buChar char="•"/>
              <a:defRPr/>
            </a:pPr>
            <a:r>
              <a:rPr lang="fr-FR" dirty="0" smtClean="0"/>
              <a:t>comprendre l'unité et la complexité du monde par une première approche : - des droits de l'homme ;</a:t>
            </a:r>
          </a:p>
          <a:p>
            <a:pPr fontAlgn="auto">
              <a:spcAft>
                <a:spcPts val="0"/>
              </a:spcAft>
              <a:buFont typeface="Arial" pitchFamily="34" charset="0"/>
              <a:buChar char="•"/>
              <a:defRPr/>
            </a:pPr>
            <a:r>
              <a:rPr lang="fr-FR" dirty="0" smtClean="0"/>
              <a:t>de la diversité des civilisations, des sociétés, des religions (histoire et aire de diffusion contemporaine) ;</a:t>
            </a:r>
          </a:p>
          <a:p>
            <a:pPr fontAlgn="auto">
              <a:spcAft>
                <a:spcPts val="0"/>
              </a:spcAft>
              <a:buFont typeface="Arial" pitchFamily="34" charset="0"/>
              <a:buChar char="•"/>
              <a:defRPr/>
            </a:pPr>
            <a:r>
              <a:rPr lang="fr-FR" dirty="0" smtClean="0"/>
              <a:t>du fait religieux en France, en Europe et dans le monde en prenant notamment appui sur des textes fondateurs (en particulier, des extraits de la Bible et du Coran) dans un esprit de laïcité respectueux des consciences et des convictions ;</a:t>
            </a:r>
          </a:p>
          <a:p>
            <a:pPr fontAlgn="auto">
              <a:spcAft>
                <a:spcPts val="0"/>
              </a:spcAft>
              <a:buFont typeface="Arial" pitchFamily="34" charset="0"/>
              <a:buChar char="•"/>
              <a:defRPr/>
            </a:pPr>
            <a:r>
              <a:rPr lang="fr-FR" dirty="0" smtClean="0"/>
              <a:t>des grands principes de la production et de l'échange ;</a:t>
            </a:r>
          </a:p>
          <a:p>
            <a:pPr fontAlgn="auto">
              <a:spcAft>
                <a:spcPts val="0"/>
              </a:spcAft>
              <a:buFont typeface="Arial" pitchFamily="34" charset="0"/>
              <a:buChar char="•"/>
              <a:defRPr/>
            </a:pPr>
            <a:r>
              <a:rPr lang="fr-FR" dirty="0" smtClean="0"/>
              <a:t>de la mondialisation ;</a:t>
            </a:r>
          </a:p>
          <a:p>
            <a:pPr fontAlgn="auto">
              <a:spcAft>
                <a:spcPts val="0"/>
              </a:spcAft>
              <a:buFont typeface="Arial" pitchFamily="34" charset="0"/>
              <a:buChar char="•"/>
              <a:defRPr/>
            </a:pPr>
            <a:r>
              <a:rPr lang="fr-FR" dirty="0" smtClean="0"/>
              <a:t>des inégalités et des interdépendances dans le monde ;</a:t>
            </a:r>
          </a:p>
          <a:p>
            <a:pPr fontAlgn="auto">
              <a:spcAft>
                <a:spcPts val="0"/>
              </a:spcAft>
              <a:buFont typeface="Arial" pitchFamily="34" charset="0"/>
              <a:buChar char="•"/>
              <a:defRPr/>
            </a:pPr>
            <a:r>
              <a:rPr lang="fr-FR" dirty="0" smtClean="0"/>
              <a:t>des notions de ressources, de contraintes, de risques ;</a:t>
            </a:r>
          </a:p>
          <a:p>
            <a:pPr fontAlgn="auto">
              <a:spcAft>
                <a:spcPts val="0"/>
              </a:spcAft>
              <a:buFont typeface="Arial" pitchFamily="34" charset="0"/>
              <a:buChar char="•"/>
              <a:defRPr/>
            </a:pPr>
            <a:r>
              <a:rPr lang="fr-FR" dirty="0" smtClean="0"/>
              <a:t>du développement durable ;</a:t>
            </a:r>
          </a:p>
          <a:p>
            <a:pPr fontAlgn="auto">
              <a:spcAft>
                <a:spcPts val="0"/>
              </a:spcAft>
              <a:buFont typeface="Arial" pitchFamily="34" charset="0"/>
              <a:buChar char="•"/>
              <a:defRPr/>
            </a:pPr>
            <a:r>
              <a:rPr lang="fr-FR" dirty="0" smtClean="0"/>
              <a:t>des éléments de culture politique : les grandes formes d'organisation politique, économique et sociale (notamment des grands Etats de l'Union européenne), la place et le rôle de l'Etat ;</a:t>
            </a:r>
          </a:p>
          <a:p>
            <a:pPr fontAlgn="auto">
              <a:spcAft>
                <a:spcPts val="0"/>
              </a:spcAft>
              <a:buFont typeface="Arial" pitchFamily="34" charset="0"/>
              <a:buChar char="•"/>
              <a:defRPr/>
            </a:pPr>
            <a:r>
              <a:rPr lang="fr-FR" dirty="0" smtClean="0"/>
              <a:t>des conflits dans le monde et des notions de défense.</a:t>
            </a:r>
          </a:p>
          <a:p>
            <a:pPr fontAlgn="auto">
              <a:spcAft>
                <a:spcPts val="0"/>
              </a:spcAft>
              <a:buFont typeface="Arial" pitchFamily="34" charset="0"/>
              <a:buChar char="•"/>
              <a:defRPr/>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666</Words>
  <Application>Microsoft Office PowerPoint</Application>
  <PresentationFormat>Affichage à l'écran (4:3)</PresentationFormat>
  <Paragraphs>40</Paragraphs>
  <Slides>11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11</vt:i4>
      </vt:variant>
    </vt:vector>
  </HeadingPairs>
  <TitlesOfParts>
    <vt:vector size="14" baseType="lpstr">
      <vt:lpstr>Calibri</vt:lpstr>
      <vt:lpstr>Arial</vt:lpstr>
      <vt:lpstr>Thème Office</vt:lpstr>
      <vt:lpstr>CULTURE HUMANISTE</vt:lpstr>
      <vt:lpstr>Diapositive 2</vt:lpstr>
      <vt:lpstr>Diapositive 3</vt:lpstr>
      <vt:lpstr>Diapositive 4</vt:lpstr>
      <vt:lpstr>Diapositive 5</vt:lpstr>
      <vt:lpstr>CONNAISSANCES</vt:lpstr>
      <vt:lpstr>CONNAISSANCES</vt:lpstr>
      <vt:lpstr>CONNAISSANCES</vt:lpstr>
      <vt:lpstr>CONNAISSANCES</vt:lpstr>
      <vt:lpstr>CAPACITES</vt:lpstr>
      <vt:lpstr>ATTITUDES</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HUMANISTE</dc:title>
  <dc:creator>Your User Name</dc:creator>
  <cp:lastModifiedBy>Your User Name</cp:lastModifiedBy>
  <cp:revision>5</cp:revision>
  <dcterms:created xsi:type="dcterms:W3CDTF">2012-10-11T10:38:28Z</dcterms:created>
  <dcterms:modified xsi:type="dcterms:W3CDTF">2013-01-13T14:25:48Z</dcterms:modified>
</cp:coreProperties>
</file>