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70" r:id="rId7"/>
    <p:sldId id="271" r:id="rId8"/>
    <p:sldId id="272" r:id="rId9"/>
    <p:sldId id="260"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A19BCC7-F583-4040-836F-E658392FD73B}"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313362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19BCC7-F583-4040-836F-E658392FD73B}"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404778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19BCC7-F583-4040-836F-E658392FD73B}"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153672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19BCC7-F583-4040-836F-E658392FD73B}"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186160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A19BCC7-F583-4040-836F-E658392FD73B}"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59801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A19BCC7-F583-4040-836F-E658392FD73B}"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422597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A19BCC7-F583-4040-836F-E658392FD73B}" type="datetimeFigureOut">
              <a:rPr lang="fr-FR" smtClean="0"/>
              <a:t>17/11/2019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78556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A19BCC7-F583-4040-836F-E658392FD73B}" type="datetimeFigureOut">
              <a:rPr lang="fr-FR" smtClean="0"/>
              <a:t>17/11/2019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337253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19BCC7-F583-4040-836F-E658392FD73B}" type="datetimeFigureOut">
              <a:rPr lang="fr-FR" smtClean="0"/>
              <a:t>17/11/2019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41463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A19BCC7-F583-4040-836F-E658392FD73B}"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245224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A19BCC7-F583-4040-836F-E658392FD73B}"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B99D7-AD01-4683-A02F-74966491EF17}" type="slidenum">
              <a:rPr lang="fr-FR" smtClean="0"/>
              <a:t>‹N°›</a:t>
            </a:fld>
            <a:endParaRPr lang="fr-FR"/>
          </a:p>
        </p:txBody>
      </p:sp>
    </p:spTree>
    <p:extLst>
      <p:ext uri="{BB962C8B-B14F-4D97-AF65-F5344CB8AC3E}">
        <p14:creationId xmlns:p14="http://schemas.microsoft.com/office/powerpoint/2010/main" val="210327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9BCC7-F583-4040-836F-E658392FD73B}" type="datetimeFigureOut">
              <a:rPr lang="fr-FR" smtClean="0"/>
              <a:t>17/11/2019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B99D7-AD01-4683-A02F-74966491EF17}" type="slidenum">
              <a:rPr lang="fr-FR" smtClean="0"/>
              <a:t>‹N°›</a:t>
            </a:fld>
            <a:endParaRPr lang="fr-FR"/>
          </a:p>
        </p:txBody>
      </p:sp>
    </p:spTree>
    <p:extLst>
      <p:ext uri="{BB962C8B-B14F-4D97-AF65-F5344CB8AC3E}">
        <p14:creationId xmlns:p14="http://schemas.microsoft.com/office/powerpoint/2010/main" val="83276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www.portaildelamode.com/maquillage/" TargetMode="External"/><Relationship Id="rId2" Type="http://schemas.openxmlformats.org/officeDocument/2006/relationships/hyperlink" Target="https://www.portaildelamode.com/top-des-parfums-unisex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36617" y="-1059134"/>
            <a:ext cx="9144000" cy="2387600"/>
          </a:xfrm>
        </p:spPr>
        <p:txBody>
          <a:bodyPr/>
          <a:lstStyle/>
          <a:p>
            <a:r>
              <a:rPr lang="fr-FR" b="1" dirty="0" smtClean="0"/>
              <a:t>LA MODE</a:t>
            </a:r>
            <a:endParaRPr lang="fr-FR" b="1" dirty="0"/>
          </a:p>
        </p:txBody>
      </p:sp>
      <p:sp>
        <p:nvSpPr>
          <p:cNvPr id="3" name="Sous-titre 2"/>
          <p:cNvSpPr>
            <a:spLocks noGrp="1"/>
          </p:cNvSpPr>
          <p:nvPr>
            <p:ph type="subTitle" idx="1"/>
          </p:nvPr>
        </p:nvSpPr>
        <p:spPr>
          <a:xfrm>
            <a:off x="313509" y="1525042"/>
            <a:ext cx="11652067" cy="4300991"/>
          </a:xfrm>
        </p:spPr>
        <p:txBody>
          <a:bodyPr>
            <a:normAutofit/>
          </a:bodyPr>
          <a:lstStyle/>
          <a:p>
            <a:r>
              <a:rPr lang="fr-FR" sz="4800" b="1" dirty="0" smtClean="0">
                <a:latin typeface="+mj-lt"/>
              </a:rPr>
              <a:t>De la Préhistoire à nos jours…</a:t>
            </a:r>
          </a:p>
          <a:p>
            <a:endParaRPr lang="fr-FR" sz="4800" b="1" dirty="0" smtClean="0">
              <a:latin typeface="+mj-lt"/>
            </a:endParaRPr>
          </a:p>
          <a:p>
            <a:pPr algn="l"/>
            <a:r>
              <a:rPr lang="fr-FR" b="1" dirty="0" smtClean="0">
                <a:effectLst/>
                <a:latin typeface="+mj-lt"/>
              </a:rPr>
              <a:t>La mode, c’est quoi, ça vient d’où et ça sert à quoi ?</a:t>
            </a:r>
          </a:p>
          <a:p>
            <a:pPr algn="l"/>
            <a:r>
              <a:rPr lang="fr-FR" b="1" dirty="0" smtClean="0">
                <a:effectLst/>
                <a:latin typeface="+mj-lt"/>
              </a:rPr>
              <a:t>Difficile de trouver une définition concise et précise de cet univers infini, communautaire et à la fois très personnel. Mais pour aller vraiment vite, on pourrait dire que la mode, c’est la nouveauté, l’originalité, parfois même une provocation contre l’ordre établi. En rupture avec les traditions, c’est un précieux indicateur de l’évolution de notre société.</a:t>
            </a:r>
          </a:p>
          <a:p>
            <a:pPr algn="l"/>
            <a:endParaRPr lang="fr-FR" sz="4800" b="1" dirty="0">
              <a:latin typeface="+mj-lt"/>
            </a:endParaRPr>
          </a:p>
        </p:txBody>
      </p:sp>
    </p:spTree>
    <p:extLst>
      <p:ext uri="{BB962C8B-B14F-4D97-AF65-F5344CB8AC3E}">
        <p14:creationId xmlns:p14="http://schemas.microsoft.com/office/powerpoint/2010/main" val="175062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351" y="603477"/>
            <a:ext cx="2506708" cy="5371517"/>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351" y="603477"/>
            <a:ext cx="3272381" cy="5203432"/>
          </a:xfrm>
          <a:prstGeom prst="rect">
            <a:avLst/>
          </a:prstGeom>
        </p:spPr>
      </p:pic>
      <p:sp>
        <p:nvSpPr>
          <p:cNvPr id="5" name="ZoneTexte 4"/>
          <p:cNvSpPr txBox="1"/>
          <p:nvPr/>
        </p:nvSpPr>
        <p:spPr>
          <a:xfrm>
            <a:off x="886265" y="1561514"/>
            <a:ext cx="2278966" cy="461665"/>
          </a:xfrm>
          <a:prstGeom prst="rect">
            <a:avLst/>
          </a:prstGeom>
          <a:noFill/>
        </p:spPr>
        <p:txBody>
          <a:bodyPr wrap="square" rtlCol="0">
            <a:spAutoFit/>
          </a:bodyPr>
          <a:lstStyle/>
          <a:p>
            <a:r>
              <a:rPr lang="fr-FR" sz="2400" b="1" dirty="0" smtClean="0">
                <a:latin typeface="+mj-lt"/>
              </a:rPr>
              <a:t>XIXème siècle</a:t>
            </a:r>
            <a:endParaRPr lang="fr-FR" sz="2400" b="1" dirty="0">
              <a:latin typeface="+mj-lt"/>
            </a:endParaRPr>
          </a:p>
        </p:txBody>
      </p:sp>
    </p:spTree>
    <p:extLst>
      <p:ext uri="{BB962C8B-B14F-4D97-AF65-F5344CB8AC3E}">
        <p14:creationId xmlns:p14="http://schemas.microsoft.com/office/powerpoint/2010/main" val="428691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742" y="1256618"/>
            <a:ext cx="3810000" cy="4867275"/>
          </a:xfrm>
          <a:prstGeom prst="rect">
            <a:avLst/>
          </a:prstGeom>
        </p:spPr>
      </p:pic>
      <p:sp>
        <p:nvSpPr>
          <p:cNvPr id="4" name="ZoneTexte 3"/>
          <p:cNvSpPr txBox="1"/>
          <p:nvPr/>
        </p:nvSpPr>
        <p:spPr>
          <a:xfrm>
            <a:off x="1175657" y="391886"/>
            <a:ext cx="9065623" cy="523220"/>
          </a:xfrm>
          <a:prstGeom prst="rect">
            <a:avLst/>
          </a:prstGeom>
          <a:noFill/>
        </p:spPr>
        <p:txBody>
          <a:bodyPr wrap="square" rtlCol="0">
            <a:spAutoFit/>
          </a:bodyPr>
          <a:lstStyle/>
          <a:p>
            <a:pPr algn="ctr"/>
            <a:r>
              <a:rPr lang="fr-FR" sz="2800" b="1" dirty="0" smtClean="0">
                <a:effectLst/>
                <a:latin typeface="+mj-lt"/>
              </a:rPr>
              <a:t>LA MODE AU 20E SIÈCLE</a:t>
            </a:r>
            <a:endParaRPr lang="fr-FR" sz="2800" b="1" dirty="0">
              <a:effectLst/>
              <a:latin typeface="+mj-lt"/>
            </a:endParaRPr>
          </a:p>
        </p:txBody>
      </p:sp>
      <p:sp>
        <p:nvSpPr>
          <p:cNvPr id="7" name="ZoneTexte 6"/>
          <p:cNvSpPr txBox="1"/>
          <p:nvPr/>
        </p:nvSpPr>
        <p:spPr>
          <a:xfrm>
            <a:off x="6531429" y="6283234"/>
            <a:ext cx="3709851" cy="369332"/>
          </a:xfrm>
          <a:prstGeom prst="rect">
            <a:avLst/>
          </a:prstGeom>
          <a:noFill/>
        </p:spPr>
        <p:txBody>
          <a:bodyPr wrap="square" rtlCol="0">
            <a:spAutoFit/>
          </a:bodyPr>
          <a:lstStyle/>
          <a:p>
            <a:r>
              <a:rPr lang="fr-FR" dirty="0" smtClean="0"/>
              <a:t>Tenue du couturier Chanel 1928</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24" y="1825715"/>
            <a:ext cx="4573369" cy="3033668"/>
          </a:xfrm>
          <a:prstGeom prst="rect">
            <a:avLst/>
          </a:prstGeom>
        </p:spPr>
      </p:pic>
    </p:spTree>
    <p:extLst>
      <p:ext uri="{BB962C8B-B14F-4D97-AF65-F5344CB8AC3E}">
        <p14:creationId xmlns:p14="http://schemas.microsoft.com/office/powerpoint/2010/main" val="198948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00891" y="375074"/>
            <a:ext cx="10463349" cy="1015663"/>
          </a:xfrm>
          <a:prstGeom prst="rect">
            <a:avLst/>
          </a:prstGeom>
          <a:noFill/>
        </p:spPr>
        <p:txBody>
          <a:bodyPr wrap="square" rtlCol="0">
            <a:spAutoFit/>
          </a:bodyPr>
          <a:lstStyle/>
          <a:p>
            <a:pPr algn="ctr"/>
            <a:r>
              <a:rPr lang="fr-FR" sz="2000" b="1" dirty="0" smtClean="0">
                <a:latin typeface="+mj-lt"/>
              </a:rPr>
              <a:t>Vers 1920, Naissance des cheveux courts </a:t>
            </a:r>
          </a:p>
          <a:p>
            <a:pPr algn="ctr"/>
            <a:r>
              <a:rPr lang="fr-FR" sz="2000" dirty="0" smtClean="0">
                <a:effectLst/>
              </a:rPr>
              <a:t>En 1925, on estime qu’une femme sur trois porte alors les cheveux courts.</a:t>
            </a:r>
          </a:p>
          <a:p>
            <a:pPr algn="ctr"/>
            <a:endParaRPr lang="fr-FR" sz="2000" dirty="0">
              <a:latin typeface="+mj-l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417" y="1260860"/>
            <a:ext cx="3572692" cy="456411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509" y="1244174"/>
            <a:ext cx="3585754" cy="4580801"/>
          </a:xfrm>
          <a:prstGeom prst="rect">
            <a:avLst/>
          </a:prstGeom>
        </p:spPr>
      </p:pic>
      <p:sp>
        <p:nvSpPr>
          <p:cNvPr id="7" name="ZoneTexte 6"/>
          <p:cNvSpPr txBox="1"/>
          <p:nvPr/>
        </p:nvSpPr>
        <p:spPr>
          <a:xfrm>
            <a:off x="6947263" y="6219551"/>
            <a:ext cx="3921034" cy="400110"/>
          </a:xfrm>
          <a:prstGeom prst="rect">
            <a:avLst/>
          </a:prstGeom>
          <a:noFill/>
        </p:spPr>
        <p:txBody>
          <a:bodyPr wrap="square" rtlCol="0">
            <a:spAutoFit/>
          </a:bodyPr>
          <a:lstStyle/>
          <a:p>
            <a:pPr algn="ctr"/>
            <a:r>
              <a:rPr lang="fr-FR" sz="2000" dirty="0" smtClean="0">
                <a:latin typeface="+mj-lt"/>
              </a:rPr>
              <a:t>Greta Garbo, actrice 1920</a:t>
            </a:r>
            <a:endParaRPr lang="fr-FR" sz="2000" dirty="0">
              <a:latin typeface="+mj-lt"/>
            </a:endParaRPr>
          </a:p>
        </p:txBody>
      </p:sp>
      <p:sp>
        <p:nvSpPr>
          <p:cNvPr id="8" name="ZoneTexte 7"/>
          <p:cNvSpPr txBox="1"/>
          <p:nvPr/>
        </p:nvSpPr>
        <p:spPr>
          <a:xfrm>
            <a:off x="1293223" y="6267586"/>
            <a:ext cx="3801291" cy="400110"/>
          </a:xfrm>
          <a:prstGeom prst="rect">
            <a:avLst/>
          </a:prstGeom>
          <a:noFill/>
        </p:spPr>
        <p:txBody>
          <a:bodyPr wrap="square" rtlCol="0">
            <a:spAutoFit/>
          </a:bodyPr>
          <a:lstStyle/>
          <a:p>
            <a:pPr algn="ctr"/>
            <a:r>
              <a:rPr lang="fr-FR" sz="2000" dirty="0" smtClean="0">
                <a:latin typeface="+mj-lt"/>
              </a:rPr>
              <a:t>Louise Brooks, actrice 1925</a:t>
            </a:r>
            <a:endParaRPr lang="fr-FR" sz="2000" dirty="0">
              <a:latin typeface="+mj-lt"/>
            </a:endParaRPr>
          </a:p>
        </p:txBody>
      </p:sp>
    </p:spTree>
    <p:extLst>
      <p:ext uri="{BB962C8B-B14F-4D97-AF65-F5344CB8AC3E}">
        <p14:creationId xmlns:p14="http://schemas.microsoft.com/office/powerpoint/2010/main" val="114597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036" y="552895"/>
            <a:ext cx="2906489" cy="4115382"/>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295" y="2324464"/>
            <a:ext cx="2667000" cy="406400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51" y="1280160"/>
            <a:ext cx="3418115" cy="3076304"/>
          </a:xfrm>
          <a:prstGeom prst="rect">
            <a:avLst/>
          </a:prstGeom>
        </p:spPr>
      </p:pic>
      <p:sp>
        <p:nvSpPr>
          <p:cNvPr id="5" name="ZoneTexte 4"/>
          <p:cNvSpPr txBox="1"/>
          <p:nvPr/>
        </p:nvSpPr>
        <p:spPr>
          <a:xfrm>
            <a:off x="2259874" y="5538651"/>
            <a:ext cx="4264479" cy="461665"/>
          </a:xfrm>
          <a:prstGeom prst="rect">
            <a:avLst/>
          </a:prstGeom>
          <a:noFill/>
        </p:spPr>
        <p:txBody>
          <a:bodyPr wrap="square" rtlCol="0">
            <a:spAutoFit/>
          </a:bodyPr>
          <a:lstStyle/>
          <a:p>
            <a:r>
              <a:rPr lang="fr-FR" sz="2400" b="1" dirty="0" smtClean="0">
                <a:latin typeface="+mj-lt"/>
              </a:rPr>
              <a:t>Années 1930</a:t>
            </a:r>
            <a:endParaRPr lang="fr-FR" sz="2400" b="1" dirty="0">
              <a:latin typeface="+mj-lt"/>
            </a:endParaRPr>
          </a:p>
        </p:txBody>
      </p:sp>
    </p:spTree>
    <p:extLst>
      <p:ext uri="{BB962C8B-B14F-4D97-AF65-F5344CB8AC3E}">
        <p14:creationId xmlns:p14="http://schemas.microsoft.com/office/powerpoint/2010/main" val="65125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08" y="339635"/>
            <a:ext cx="5328826" cy="3643585"/>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305" y="2713949"/>
            <a:ext cx="5031197" cy="3484104"/>
          </a:xfrm>
          <a:prstGeom prst="rect">
            <a:avLst/>
          </a:prstGeom>
        </p:spPr>
      </p:pic>
      <p:sp>
        <p:nvSpPr>
          <p:cNvPr id="4" name="ZoneTexte 3"/>
          <p:cNvSpPr txBox="1"/>
          <p:nvPr/>
        </p:nvSpPr>
        <p:spPr>
          <a:xfrm>
            <a:off x="802008" y="4441371"/>
            <a:ext cx="5328826" cy="461665"/>
          </a:xfrm>
          <a:prstGeom prst="rect">
            <a:avLst/>
          </a:prstGeom>
          <a:noFill/>
        </p:spPr>
        <p:txBody>
          <a:bodyPr wrap="square" rtlCol="0">
            <a:spAutoFit/>
          </a:bodyPr>
          <a:lstStyle/>
          <a:p>
            <a:pPr algn="ctr"/>
            <a:r>
              <a:rPr lang="fr-FR" sz="2400" b="1" dirty="0" smtClean="0">
                <a:latin typeface="+mj-lt"/>
              </a:rPr>
              <a:t>Années 40 à Paris</a:t>
            </a:r>
            <a:endParaRPr lang="fr-FR" sz="2400" b="1" dirty="0">
              <a:latin typeface="+mj-lt"/>
            </a:endParaRPr>
          </a:p>
        </p:txBody>
      </p:sp>
    </p:spTree>
    <p:extLst>
      <p:ext uri="{BB962C8B-B14F-4D97-AF65-F5344CB8AC3E}">
        <p14:creationId xmlns:p14="http://schemas.microsoft.com/office/powerpoint/2010/main" val="42810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982" y="1125991"/>
            <a:ext cx="3810000" cy="4867275"/>
          </a:xfrm>
          <a:prstGeom prst="rect">
            <a:avLst/>
          </a:prstGeom>
        </p:spPr>
      </p:pic>
      <p:sp>
        <p:nvSpPr>
          <p:cNvPr id="3" name="ZoneTexte 2"/>
          <p:cNvSpPr txBox="1"/>
          <p:nvPr/>
        </p:nvSpPr>
        <p:spPr>
          <a:xfrm>
            <a:off x="470263" y="431074"/>
            <a:ext cx="5590903" cy="400110"/>
          </a:xfrm>
          <a:prstGeom prst="rect">
            <a:avLst/>
          </a:prstGeom>
          <a:noFill/>
        </p:spPr>
        <p:txBody>
          <a:bodyPr wrap="square" rtlCol="0">
            <a:spAutoFit/>
          </a:bodyPr>
          <a:lstStyle/>
          <a:p>
            <a:r>
              <a:rPr lang="fr-FR" sz="2000" b="1" dirty="0" smtClean="0"/>
              <a:t>Années 50</a:t>
            </a:r>
            <a:endParaRPr lang="fr-FR" sz="2000" b="1"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166" y="1125990"/>
            <a:ext cx="3810000" cy="4867275"/>
          </a:xfrm>
          <a:prstGeom prst="rect">
            <a:avLst/>
          </a:prstGeom>
        </p:spPr>
      </p:pic>
    </p:spTree>
    <p:extLst>
      <p:ext uri="{BB962C8B-B14F-4D97-AF65-F5344CB8AC3E}">
        <p14:creationId xmlns:p14="http://schemas.microsoft.com/office/powerpoint/2010/main" val="404703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993" y="327296"/>
            <a:ext cx="7777843" cy="5185229"/>
          </a:xfrm>
          <a:prstGeom prst="rect">
            <a:avLst/>
          </a:prstGeom>
        </p:spPr>
      </p:pic>
      <p:sp>
        <p:nvSpPr>
          <p:cNvPr id="3" name="ZoneTexte 2"/>
          <p:cNvSpPr txBox="1"/>
          <p:nvPr/>
        </p:nvSpPr>
        <p:spPr>
          <a:xfrm>
            <a:off x="1384663" y="6165669"/>
            <a:ext cx="9300753" cy="400110"/>
          </a:xfrm>
          <a:prstGeom prst="rect">
            <a:avLst/>
          </a:prstGeom>
          <a:noFill/>
        </p:spPr>
        <p:txBody>
          <a:bodyPr wrap="square" rtlCol="0">
            <a:spAutoFit/>
          </a:bodyPr>
          <a:lstStyle/>
          <a:p>
            <a:pPr algn="ctr"/>
            <a:r>
              <a:rPr lang="fr-FR" sz="2000" i="1" dirty="0">
                <a:latin typeface="+mj-lt"/>
              </a:rPr>
              <a:t>Entre 1959 et 1975, les hôtesses de la compagnie aérienne National Airways </a:t>
            </a:r>
            <a:endParaRPr lang="fr-FR" sz="2000" dirty="0">
              <a:latin typeface="+mj-lt"/>
            </a:endParaRPr>
          </a:p>
        </p:txBody>
      </p:sp>
      <p:sp>
        <p:nvSpPr>
          <p:cNvPr id="4" name="ZoneTexte 3"/>
          <p:cNvSpPr txBox="1"/>
          <p:nvPr/>
        </p:nvSpPr>
        <p:spPr>
          <a:xfrm>
            <a:off x="300446" y="470263"/>
            <a:ext cx="1423851" cy="400110"/>
          </a:xfrm>
          <a:prstGeom prst="rect">
            <a:avLst/>
          </a:prstGeom>
          <a:noFill/>
        </p:spPr>
        <p:txBody>
          <a:bodyPr wrap="square" rtlCol="0">
            <a:spAutoFit/>
          </a:bodyPr>
          <a:lstStyle/>
          <a:p>
            <a:pPr algn="ctr"/>
            <a:r>
              <a:rPr lang="fr-FR" sz="2000" b="1" dirty="0" smtClean="0"/>
              <a:t>Années 60</a:t>
            </a:r>
            <a:endParaRPr lang="fr-FR" sz="2000" b="1" dirty="0"/>
          </a:p>
        </p:txBody>
      </p:sp>
    </p:spTree>
    <p:extLst>
      <p:ext uri="{BB962C8B-B14F-4D97-AF65-F5344CB8AC3E}">
        <p14:creationId xmlns:p14="http://schemas.microsoft.com/office/powerpoint/2010/main" val="305586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760" y="443456"/>
            <a:ext cx="3810000" cy="5553075"/>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24" y="443456"/>
            <a:ext cx="3810000" cy="4867275"/>
          </a:xfrm>
          <a:prstGeom prst="rect">
            <a:avLst/>
          </a:prstGeom>
        </p:spPr>
      </p:pic>
      <p:sp>
        <p:nvSpPr>
          <p:cNvPr id="4" name="ZoneTexte 3"/>
          <p:cNvSpPr txBox="1"/>
          <p:nvPr/>
        </p:nvSpPr>
        <p:spPr>
          <a:xfrm>
            <a:off x="912224" y="6061166"/>
            <a:ext cx="5201193" cy="461665"/>
          </a:xfrm>
          <a:prstGeom prst="rect">
            <a:avLst/>
          </a:prstGeom>
          <a:noFill/>
        </p:spPr>
        <p:txBody>
          <a:bodyPr wrap="square" rtlCol="0">
            <a:spAutoFit/>
          </a:bodyPr>
          <a:lstStyle/>
          <a:p>
            <a:pPr algn="ctr"/>
            <a:r>
              <a:rPr lang="fr-FR" sz="2400" b="1" dirty="0" smtClean="0">
                <a:latin typeface="+mj-lt"/>
              </a:rPr>
              <a:t>Années 70</a:t>
            </a:r>
            <a:endParaRPr lang="fr-FR" sz="2400" b="1" dirty="0">
              <a:latin typeface="+mj-lt"/>
            </a:endParaRPr>
          </a:p>
        </p:txBody>
      </p:sp>
    </p:spTree>
    <p:extLst>
      <p:ext uri="{BB962C8B-B14F-4D97-AF65-F5344CB8AC3E}">
        <p14:creationId xmlns:p14="http://schemas.microsoft.com/office/powerpoint/2010/main" val="23989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627017"/>
            <a:ext cx="4474646" cy="285818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289" y="3862525"/>
            <a:ext cx="3364283" cy="2758712"/>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632" y="572180"/>
            <a:ext cx="3361237" cy="3720927"/>
          </a:xfrm>
          <a:prstGeom prst="rect">
            <a:avLst/>
          </a:prstGeom>
        </p:spPr>
      </p:pic>
      <p:sp>
        <p:nvSpPr>
          <p:cNvPr id="5" name="ZoneTexte 4"/>
          <p:cNvSpPr txBox="1"/>
          <p:nvPr/>
        </p:nvSpPr>
        <p:spPr>
          <a:xfrm>
            <a:off x="1175657" y="4271554"/>
            <a:ext cx="1998617" cy="400110"/>
          </a:xfrm>
          <a:prstGeom prst="rect">
            <a:avLst/>
          </a:prstGeom>
          <a:noFill/>
        </p:spPr>
        <p:txBody>
          <a:bodyPr wrap="square" rtlCol="0">
            <a:spAutoFit/>
          </a:bodyPr>
          <a:lstStyle/>
          <a:p>
            <a:r>
              <a:rPr lang="fr-FR" sz="2000" b="1" dirty="0" smtClean="0">
                <a:latin typeface="+mj-lt"/>
              </a:rPr>
              <a:t>Années 80</a:t>
            </a:r>
            <a:endParaRPr lang="fr-FR" sz="2000" b="1" dirty="0">
              <a:latin typeface="+mj-lt"/>
            </a:endParaRPr>
          </a:p>
        </p:txBody>
      </p:sp>
    </p:spTree>
    <p:extLst>
      <p:ext uri="{BB962C8B-B14F-4D97-AF65-F5344CB8AC3E}">
        <p14:creationId xmlns:p14="http://schemas.microsoft.com/office/powerpoint/2010/main" val="207399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67" y="1854924"/>
            <a:ext cx="4585691" cy="3063241"/>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6809" y="770708"/>
            <a:ext cx="4233111" cy="2795451"/>
          </a:xfrm>
          <a:prstGeom prst="rect">
            <a:avLst/>
          </a:prstGeom>
        </p:spPr>
      </p:pic>
      <p:sp>
        <p:nvSpPr>
          <p:cNvPr id="4" name="ZoneTexte 3"/>
          <p:cNvSpPr txBox="1"/>
          <p:nvPr/>
        </p:nvSpPr>
        <p:spPr>
          <a:xfrm>
            <a:off x="6452306" y="4506686"/>
            <a:ext cx="4337614" cy="461665"/>
          </a:xfrm>
          <a:prstGeom prst="rect">
            <a:avLst/>
          </a:prstGeom>
          <a:noFill/>
        </p:spPr>
        <p:txBody>
          <a:bodyPr wrap="square" rtlCol="0">
            <a:spAutoFit/>
          </a:bodyPr>
          <a:lstStyle/>
          <a:p>
            <a:pPr algn="ctr"/>
            <a:r>
              <a:rPr lang="fr-FR" sz="2400" b="1" dirty="0" smtClean="0"/>
              <a:t>Années 90</a:t>
            </a:r>
            <a:endParaRPr lang="fr-FR" sz="2400" b="1" dirty="0"/>
          </a:p>
        </p:txBody>
      </p:sp>
    </p:spTree>
    <p:extLst>
      <p:ext uri="{BB962C8B-B14F-4D97-AF65-F5344CB8AC3E}">
        <p14:creationId xmlns:p14="http://schemas.microsoft.com/office/powerpoint/2010/main" val="178141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67097" y="303030"/>
            <a:ext cx="9862457" cy="461665"/>
          </a:xfrm>
          <a:prstGeom prst="rect">
            <a:avLst/>
          </a:prstGeom>
          <a:noFill/>
        </p:spPr>
        <p:txBody>
          <a:bodyPr wrap="square" rtlCol="0">
            <a:spAutoFit/>
          </a:bodyPr>
          <a:lstStyle/>
          <a:p>
            <a:r>
              <a:rPr lang="fr-FR" sz="2400" b="1" dirty="0" smtClean="0">
                <a:effectLst/>
              </a:rPr>
              <a:t>LA MODE À LA PRÉHISTOIRE</a:t>
            </a:r>
            <a:endParaRPr lang="fr-FR" sz="2400" b="1" dirty="0">
              <a:effectLst/>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52" y="1060676"/>
            <a:ext cx="3810000" cy="486727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223" y="533862"/>
            <a:ext cx="3810000" cy="4867275"/>
          </a:xfrm>
          <a:prstGeom prst="rect">
            <a:avLst/>
          </a:prstGeom>
        </p:spPr>
      </p:pic>
      <p:sp>
        <p:nvSpPr>
          <p:cNvPr id="5" name="ZoneTexte 4"/>
          <p:cNvSpPr txBox="1"/>
          <p:nvPr/>
        </p:nvSpPr>
        <p:spPr>
          <a:xfrm>
            <a:off x="363583" y="6100354"/>
            <a:ext cx="4101738" cy="707886"/>
          </a:xfrm>
          <a:prstGeom prst="rect">
            <a:avLst/>
          </a:prstGeom>
          <a:noFill/>
        </p:spPr>
        <p:txBody>
          <a:bodyPr wrap="square" rtlCol="0">
            <a:spAutoFit/>
          </a:bodyPr>
          <a:lstStyle/>
          <a:p>
            <a:r>
              <a:rPr lang="fr-FR" sz="2000" i="1" dirty="0" smtClean="0">
                <a:latin typeface="+mj-lt"/>
              </a:rPr>
              <a:t>Coquillages percés du site de </a:t>
            </a:r>
            <a:r>
              <a:rPr lang="fr-FR" sz="2000" i="1" dirty="0" err="1" smtClean="0">
                <a:latin typeface="+mj-lt"/>
              </a:rPr>
              <a:t>Blombos</a:t>
            </a:r>
            <a:r>
              <a:rPr lang="fr-FR" sz="2000" i="1" dirty="0" smtClean="0">
                <a:latin typeface="+mj-lt"/>
              </a:rPr>
              <a:t>, Afrique du Sud, datant de 75000 ans</a:t>
            </a:r>
            <a:endParaRPr lang="fr-FR" sz="2000" dirty="0">
              <a:latin typeface="+mj-lt"/>
            </a:endParaRPr>
          </a:p>
        </p:txBody>
      </p:sp>
      <p:sp>
        <p:nvSpPr>
          <p:cNvPr id="6" name="ZoneTexte 5"/>
          <p:cNvSpPr txBox="1"/>
          <p:nvPr/>
        </p:nvSpPr>
        <p:spPr>
          <a:xfrm>
            <a:off x="6609806" y="5500189"/>
            <a:ext cx="3827417" cy="1200329"/>
          </a:xfrm>
          <a:prstGeom prst="rect">
            <a:avLst/>
          </a:prstGeom>
          <a:noFill/>
        </p:spPr>
        <p:txBody>
          <a:bodyPr wrap="square" rtlCol="0">
            <a:spAutoFit/>
          </a:bodyPr>
          <a:lstStyle/>
          <a:p>
            <a:r>
              <a:rPr lang="fr-FR" i="1" smtClean="0">
                <a:effectLst/>
              </a:rPr>
              <a:t>Nécropole de Varna contenant les plus anciens bijoux en or connus à ce jour, créés entre 4600 et 4200 av. J.-C. Yelkrokoyade CC 3.0</a:t>
            </a:r>
            <a:endParaRPr lang="fr-FR">
              <a:effectLst/>
            </a:endParaRPr>
          </a:p>
        </p:txBody>
      </p:sp>
    </p:spTree>
    <p:extLst>
      <p:ext uri="{BB962C8B-B14F-4D97-AF65-F5344CB8AC3E}">
        <p14:creationId xmlns:p14="http://schemas.microsoft.com/office/powerpoint/2010/main" val="3124216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9" y="1422406"/>
            <a:ext cx="4371701" cy="3278776"/>
          </a:xfrm>
          <a:prstGeom prst="rect">
            <a:avLst/>
          </a:prstGeom>
        </p:spPr>
      </p:pic>
      <p:sp>
        <p:nvSpPr>
          <p:cNvPr id="3" name="ZoneTexte 2"/>
          <p:cNvSpPr txBox="1"/>
          <p:nvPr/>
        </p:nvSpPr>
        <p:spPr>
          <a:xfrm>
            <a:off x="8028470" y="1738355"/>
            <a:ext cx="3884856" cy="1323439"/>
          </a:xfrm>
          <a:prstGeom prst="rect">
            <a:avLst/>
          </a:prstGeom>
          <a:noFill/>
        </p:spPr>
        <p:txBody>
          <a:bodyPr wrap="square" rtlCol="0">
            <a:spAutoFit/>
          </a:bodyPr>
          <a:lstStyle/>
          <a:p>
            <a:r>
              <a:rPr lang="fr-FR" sz="2000" dirty="0" smtClean="0">
                <a:latin typeface="+mj-lt"/>
              </a:rPr>
              <a:t>Robes entièrement réalisées à partir de magazines recyclés. Des éco-créations signées de la styliste et designer </a:t>
            </a:r>
            <a:r>
              <a:rPr lang="fr-FR" sz="2000" b="1" dirty="0" smtClean="0">
                <a:latin typeface="+mj-lt"/>
              </a:rPr>
              <a:t>Lia Griffith.</a:t>
            </a:r>
            <a:endParaRPr lang="fr-FR" sz="2000" dirty="0">
              <a:latin typeface="+mj-lt"/>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792" y="1201501"/>
            <a:ext cx="3001678" cy="5290457"/>
          </a:xfrm>
          <a:prstGeom prst="rect">
            <a:avLst/>
          </a:prstGeom>
        </p:spPr>
      </p:pic>
      <p:sp>
        <p:nvSpPr>
          <p:cNvPr id="5" name="ZoneTexte 4"/>
          <p:cNvSpPr txBox="1"/>
          <p:nvPr/>
        </p:nvSpPr>
        <p:spPr>
          <a:xfrm>
            <a:off x="1149531" y="470263"/>
            <a:ext cx="6675120" cy="646331"/>
          </a:xfrm>
          <a:prstGeom prst="rect">
            <a:avLst/>
          </a:prstGeom>
          <a:noFill/>
        </p:spPr>
        <p:txBody>
          <a:bodyPr wrap="square" rtlCol="0">
            <a:spAutoFit/>
          </a:bodyPr>
          <a:lstStyle/>
          <a:p>
            <a:pPr algn="ctr"/>
            <a:r>
              <a:rPr lang="fr-FR" sz="3600" b="1" dirty="0" smtClean="0">
                <a:latin typeface="+mj-lt"/>
              </a:rPr>
              <a:t>ECO CREATIONS</a:t>
            </a:r>
            <a:endParaRPr lang="fr-FR" sz="3600" b="1" dirty="0">
              <a:latin typeface="+mj-lt"/>
            </a:endParaRPr>
          </a:p>
        </p:txBody>
      </p:sp>
    </p:spTree>
    <p:extLst>
      <p:ext uri="{BB962C8B-B14F-4D97-AF65-F5344CB8AC3E}">
        <p14:creationId xmlns:p14="http://schemas.microsoft.com/office/powerpoint/2010/main" val="427429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783" y="884321"/>
            <a:ext cx="4267754" cy="5086567"/>
          </a:xfrm>
          <a:prstGeom prst="rect">
            <a:avLst/>
          </a:prstGeom>
        </p:spPr>
      </p:pic>
      <p:sp>
        <p:nvSpPr>
          <p:cNvPr id="3" name="ZoneTexte 2"/>
          <p:cNvSpPr txBox="1"/>
          <p:nvPr/>
        </p:nvSpPr>
        <p:spPr>
          <a:xfrm>
            <a:off x="6557554" y="1254034"/>
            <a:ext cx="5016137" cy="1015663"/>
          </a:xfrm>
          <a:prstGeom prst="rect">
            <a:avLst/>
          </a:prstGeom>
          <a:noFill/>
        </p:spPr>
        <p:txBody>
          <a:bodyPr wrap="square" rtlCol="0">
            <a:spAutoFit/>
          </a:bodyPr>
          <a:lstStyle/>
          <a:p>
            <a:r>
              <a:rPr lang="fr-FR" sz="2000" dirty="0" smtClean="0">
                <a:latin typeface="+mj-lt"/>
              </a:rPr>
              <a:t>Pour son défilé automne-hiver 2016, la maison Viktor &amp; Rolf a présenté des modèles réalisés à partir de pièces de ses précédentes collections. </a:t>
            </a:r>
            <a:endParaRPr lang="fr-FR" sz="2000" dirty="0">
              <a:latin typeface="+mj-lt"/>
            </a:endParaRPr>
          </a:p>
        </p:txBody>
      </p:sp>
    </p:spTree>
    <p:extLst>
      <p:ext uri="{BB962C8B-B14F-4D97-AF65-F5344CB8AC3E}">
        <p14:creationId xmlns:p14="http://schemas.microsoft.com/office/powerpoint/2010/main" val="266266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050" y="627016"/>
            <a:ext cx="4206074" cy="5630091"/>
          </a:xfrm>
          <a:prstGeom prst="rect">
            <a:avLst/>
          </a:prstGeom>
        </p:spPr>
      </p:pic>
      <p:sp>
        <p:nvSpPr>
          <p:cNvPr id="3" name="ZoneTexte 2"/>
          <p:cNvSpPr txBox="1"/>
          <p:nvPr/>
        </p:nvSpPr>
        <p:spPr>
          <a:xfrm>
            <a:off x="731520" y="1737360"/>
            <a:ext cx="4480560" cy="2862322"/>
          </a:xfrm>
          <a:prstGeom prst="rect">
            <a:avLst/>
          </a:prstGeom>
          <a:noFill/>
        </p:spPr>
        <p:txBody>
          <a:bodyPr wrap="square" rtlCol="0">
            <a:spAutoFit/>
          </a:bodyPr>
          <a:lstStyle/>
          <a:p>
            <a:r>
              <a:rPr lang="fr-FR" sz="2000" b="1" dirty="0" smtClean="0">
                <a:latin typeface="+mj-lt"/>
              </a:rPr>
              <a:t>Jean-Paul Gaultier </a:t>
            </a:r>
            <a:r>
              <a:rPr lang="fr-FR" sz="2000" dirty="0" smtClean="0">
                <a:latin typeface="+mj-lt"/>
              </a:rPr>
              <a:t>a suivi son inspiration éco-créative avant-gardiste pour réaliser cette silhouette</a:t>
            </a:r>
            <a:r>
              <a:rPr lang="fr-FR" sz="2000" b="1" dirty="0" smtClean="0">
                <a:latin typeface="+mj-lt"/>
              </a:rPr>
              <a:t> « sac poubelle »</a:t>
            </a:r>
            <a:r>
              <a:rPr lang="fr-FR" sz="2000" dirty="0" smtClean="0">
                <a:latin typeface="+mj-lt"/>
              </a:rPr>
              <a:t> (une de ses premières créations – </a:t>
            </a:r>
            <a:r>
              <a:rPr lang="fr-FR" sz="2000" i="1" dirty="0" smtClean="0">
                <a:latin typeface="+mj-lt"/>
              </a:rPr>
              <a:t>1980</a:t>
            </a:r>
            <a:r>
              <a:rPr lang="fr-FR" sz="2000" dirty="0" smtClean="0">
                <a:latin typeface="+mj-lt"/>
              </a:rPr>
              <a:t>).</a:t>
            </a:r>
          </a:p>
          <a:p>
            <a:r>
              <a:rPr lang="fr-FR" sz="2000" dirty="0" smtClean="0">
                <a:latin typeface="+mj-lt"/>
              </a:rPr>
              <a:t>Pour les accessoires, il ne faut pas aller chercher bien loin, car il utilise tout simplement des </a:t>
            </a:r>
            <a:r>
              <a:rPr lang="fr-FR" sz="2000" b="1" dirty="0" smtClean="0">
                <a:latin typeface="+mj-lt"/>
              </a:rPr>
              <a:t>boites de conserves</a:t>
            </a:r>
            <a:r>
              <a:rPr lang="fr-FR" sz="2000" dirty="0" smtClean="0">
                <a:latin typeface="+mj-lt"/>
              </a:rPr>
              <a:t> comme bracelets, ou encore </a:t>
            </a:r>
            <a:r>
              <a:rPr lang="fr-FR" sz="2000" b="1" dirty="0" smtClean="0">
                <a:latin typeface="+mj-lt"/>
              </a:rPr>
              <a:t>un cendrier</a:t>
            </a:r>
            <a:r>
              <a:rPr lang="fr-FR" sz="2000" dirty="0" smtClean="0">
                <a:latin typeface="+mj-lt"/>
              </a:rPr>
              <a:t> pour le sac …</a:t>
            </a:r>
            <a:endParaRPr lang="fr-FR" sz="2000" dirty="0">
              <a:latin typeface="+mj-lt"/>
            </a:endParaRPr>
          </a:p>
        </p:txBody>
      </p:sp>
    </p:spTree>
    <p:extLst>
      <p:ext uri="{BB962C8B-B14F-4D97-AF65-F5344CB8AC3E}">
        <p14:creationId xmlns:p14="http://schemas.microsoft.com/office/powerpoint/2010/main" val="207242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199" y="849085"/>
            <a:ext cx="11260183" cy="5262979"/>
          </a:xfrm>
          <a:prstGeom prst="rect">
            <a:avLst/>
          </a:prstGeom>
          <a:noFill/>
        </p:spPr>
        <p:txBody>
          <a:bodyPr wrap="square" rtlCol="0">
            <a:spAutoFit/>
          </a:bodyPr>
          <a:lstStyle/>
          <a:p>
            <a:r>
              <a:rPr lang="fr-FR" sz="2400" dirty="0" smtClean="0">
                <a:effectLst/>
                <a:latin typeface="+mj-lt"/>
              </a:rPr>
              <a:t>Aux prémices de l’humanité, le vêtement n’était que </a:t>
            </a:r>
            <a:r>
              <a:rPr lang="fr-FR" sz="2400" b="1" dirty="0" smtClean="0">
                <a:effectLst/>
                <a:latin typeface="+mj-lt"/>
              </a:rPr>
              <a:t>fonctionnel.</a:t>
            </a:r>
          </a:p>
          <a:p>
            <a:endParaRPr lang="fr-FR" sz="2400" b="1" dirty="0" smtClean="0">
              <a:effectLst/>
              <a:latin typeface="+mj-lt"/>
            </a:endParaRPr>
          </a:p>
          <a:p>
            <a:r>
              <a:rPr lang="fr-FR" sz="2400" dirty="0" smtClean="0">
                <a:effectLst/>
                <a:latin typeface="+mj-lt"/>
              </a:rPr>
              <a:t>Rapidement, le vêtement fonctionnel revêt </a:t>
            </a:r>
            <a:r>
              <a:rPr lang="fr-FR" sz="2400" b="1" dirty="0" smtClean="0">
                <a:effectLst/>
                <a:latin typeface="+mj-lt"/>
              </a:rPr>
              <a:t>une autre fonction</a:t>
            </a:r>
            <a:r>
              <a:rPr lang="fr-FR" sz="2400" dirty="0" smtClean="0">
                <a:effectLst/>
                <a:latin typeface="+mj-lt"/>
              </a:rPr>
              <a:t>. On l’améliore, le teint, le coud. Et puis on le </a:t>
            </a:r>
            <a:r>
              <a:rPr lang="fr-FR" sz="2400" dirty="0" err="1" smtClean="0">
                <a:effectLst/>
                <a:latin typeface="+mj-lt"/>
              </a:rPr>
              <a:t>customize</a:t>
            </a:r>
            <a:r>
              <a:rPr lang="fr-FR" sz="2400" dirty="0" smtClean="0">
                <a:effectLst/>
                <a:latin typeface="+mj-lt"/>
              </a:rPr>
              <a:t>, on accroche des bijoux, des broches. On le </a:t>
            </a:r>
            <a:r>
              <a:rPr lang="fr-FR" sz="2400" b="1" dirty="0" smtClean="0">
                <a:effectLst/>
                <a:latin typeface="+mj-lt"/>
              </a:rPr>
              <a:t>personnalise</a:t>
            </a:r>
            <a:r>
              <a:rPr lang="fr-FR" sz="2400" dirty="0" smtClean="0">
                <a:effectLst/>
                <a:latin typeface="+mj-lt"/>
              </a:rPr>
              <a:t> un peu. En fonction de sa tribu, de son origine géographique, de sa famille, de son âge et de son sexe.</a:t>
            </a:r>
          </a:p>
          <a:p>
            <a:endParaRPr lang="fr-FR" sz="2400" dirty="0" smtClean="0">
              <a:effectLst/>
              <a:latin typeface="+mj-lt"/>
            </a:endParaRPr>
          </a:p>
          <a:p>
            <a:r>
              <a:rPr lang="fr-FR" sz="2400" dirty="0" smtClean="0">
                <a:effectLst/>
                <a:latin typeface="+mj-lt"/>
              </a:rPr>
              <a:t>Ainsi et même sous des latitudes clémentes, les populations agrémentaient leur tenue d’une multitude d’accessoires tels que des pagnes végétaux, des plumes ou des bijoux sculptés dans l’os par exemple. Des accessoires inutiles d’un point de vue fonctionnel dont le seul but était « d’être beau », de « séduire ».</a:t>
            </a:r>
          </a:p>
          <a:p>
            <a:endParaRPr lang="fr-FR" sz="2400" dirty="0" smtClean="0">
              <a:effectLst/>
              <a:latin typeface="+mj-lt"/>
            </a:endParaRPr>
          </a:p>
          <a:p>
            <a:r>
              <a:rPr lang="fr-FR" sz="2400" dirty="0" smtClean="0">
                <a:effectLst/>
                <a:latin typeface="+mj-lt"/>
              </a:rPr>
              <a:t>Il s’agit là des prémices, très balbutiants, de ce qui deviendra plusieurs milliers d’années plus tard, “</a:t>
            </a:r>
            <a:r>
              <a:rPr lang="fr-FR" sz="2400" b="1" dirty="0" smtClean="0">
                <a:effectLst/>
                <a:latin typeface="+mj-lt"/>
              </a:rPr>
              <a:t>la mode</a:t>
            </a:r>
            <a:r>
              <a:rPr lang="fr-FR" sz="2400" dirty="0" smtClean="0">
                <a:effectLst/>
                <a:latin typeface="+mj-lt"/>
              </a:rPr>
              <a:t>”.</a:t>
            </a:r>
            <a:endParaRPr lang="fr-FR" sz="2400" dirty="0">
              <a:effectLst/>
              <a:latin typeface="+mj-lt"/>
            </a:endParaRPr>
          </a:p>
        </p:txBody>
      </p:sp>
    </p:spTree>
    <p:extLst>
      <p:ext uri="{BB962C8B-B14F-4D97-AF65-F5344CB8AC3E}">
        <p14:creationId xmlns:p14="http://schemas.microsoft.com/office/powerpoint/2010/main" val="180619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08" y="835295"/>
            <a:ext cx="3035300" cy="3810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580" y="3256776"/>
            <a:ext cx="2455817" cy="3231339"/>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581" y="1939525"/>
            <a:ext cx="2053044" cy="2932920"/>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8749" y="2652630"/>
            <a:ext cx="2021695" cy="3767043"/>
          </a:xfrm>
          <a:prstGeom prst="rect">
            <a:avLst/>
          </a:prstGeom>
        </p:spPr>
      </p:pic>
      <p:sp>
        <p:nvSpPr>
          <p:cNvPr id="6" name="ZoneTexte 5"/>
          <p:cNvSpPr txBox="1"/>
          <p:nvPr/>
        </p:nvSpPr>
        <p:spPr>
          <a:xfrm>
            <a:off x="855436" y="4872446"/>
            <a:ext cx="2932793" cy="830997"/>
          </a:xfrm>
          <a:prstGeom prst="rect">
            <a:avLst/>
          </a:prstGeom>
          <a:noFill/>
        </p:spPr>
        <p:txBody>
          <a:bodyPr wrap="square" rtlCol="0">
            <a:spAutoFit/>
          </a:bodyPr>
          <a:lstStyle/>
          <a:p>
            <a:r>
              <a:rPr lang="fr-FR" sz="2400" b="1" dirty="0" smtClean="0">
                <a:latin typeface="+mj-lt"/>
              </a:rPr>
              <a:t>XVème siècle</a:t>
            </a:r>
          </a:p>
          <a:p>
            <a:r>
              <a:rPr lang="fr-FR" sz="2400" b="1" dirty="0" smtClean="0">
                <a:latin typeface="+mj-lt"/>
              </a:rPr>
              <a:t>la Renaissance</a:t>
            </a:r>
            <a:endParaRPr lang="fr-FR" sz="2400" b="1" dirty="0">
              <a:latin typeface="+mj-lt"/>
            </a:endParaRPr>
          </a:p>
        </p:txBody>
      </p:sp>
      <p:sp>
        <p:nvSpPr>
          <p:cNvPr id="7" name="ZoneTexte 6"/>
          <p:cNvSpPr txBox="1"/>
          <p:nvPr/>
        </p:nvSpPr>
        <p:spPr>
          <a:xfrm>
            <a:off x="4258491" y="235131"/>
            <a:ext cx="7471953" cy="1292662"/>
          </a:xfrm>
          <a:prstGeom prst="rect">
            <a:avLst/>
          </a:prstGeom>
          <a:noFill/>
        </p:spPr>
        <p:txBody>
          <a:bodyPr wrap="square" rtlCol="0">
            <a:spAutoFit/>
          </a:bodyPr>
          <a:lstStyle/>
          <a:p>
            <a:pPr algn="ctr"/>
            <a:r>
              <a:rPr lang="fr-FR" b="1" dirty="0"/>
              <a:t>LA MODE ARISTOCRATIQUE </a:t>
            </a:r>
          </a:p>
          <a:p>
            <a:pPr algn="ctr"/>
            <a:r>
              <a:rPr lang="fr-FR" sz="2000" dirty="0">
                <a:latin typeface="+mj-lt"/>
              </a:rPr>
              <a:t>En France dès le 14e siècle, la mode est un caprice aristocratique qui fait sensation à la Cour. C’est ce qui permet aux classes aisées de se distinguer des classes populaires. </a:t>
            </a:r>
            <a:endParaRPr lang="fr-FR" sz="2000" b="1" dirty="0">
              <a:latin typeface="+mj-lt"/>
            </a:endParaRPr>
          </a:p>
        </p:txBody>
      </p:sp>
    </p:spTree>
    <p:extLst>
      <p:ext uri="{BB962C8B-B14F-4D97-AF65-F5344CB8AC3E}">
        <p14:creationId xmlns:p14="http://schemas.microsoft.com/office/powerpoint/2010/main" val="348252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10" y="727904"/>
            <a:ext cx="3363685" cy="429710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565" y="727904"/>
            <a:ext cx="3350623" cy="4280421"/>
          </a:xfrm>
          <a:prstGeom prst="rect">
            <a:avLst/>
          </a:prstGeom>
        </p:spPr>
      </p:pic>
      <p:sp>
        <p:nvSpPr>
          <p:cNvPr id="5" name="ZoneTexte 4"/>
          <p:cNvSpPr txBox="1"/>
          <p:nvPr/>
        </p:nvSpPr>
        <p:spPr>
          <a:xfrm>
            <a:off x="878474" y="5425122"/>
            <a:ext cx="4271555" cy="646331"/>
          </a:xfrm>
          <a:prstGeom prst="rect">
            <a:avLst/>
          </a:prstGeom>
          <a:noFill/>
        </p:spPr>
        <p:txBody>
          <a:bodyPr wrap="square" rtlCol="0">
            <a:spAutoFit/>
          </a:bodyPr>
          <a:lstStyle/>
          <a:p>
            <a:r>
              <a:rPr lang="fr-FR" i="1" dirty="0" smtClean="0"/>
              <a:t>La mode du 16ème siècle selon Élisabeth Ire (1533-1603), reine d’Angleterre</a:t>
            </a:r>
            <a:endParaRPr lang="fr-FR" dirty="0"/>
          </a:p>
        </p:txBody>
      </p:sp>
      <p:sp>
        <p:nvSpPr>
          <p:cNvPr id="6" name="ZoneTexte 5"/>
          <p:cNvSpPr txBox="1"/>
          <p:nvPr/>
        </p:nvSpPr>
        <p:spPr>
          <a:xfrm>
            <a:off x="5995852" y="5429642"/>
            <a:ext cx="5630091" cy="923330"/>
          </a:xfrm>
          <a:prstGeom prst="rect">
            <a:avLst/>
          </a:prstGeom>
          <a:noFill/>
        </p:spPr>
        <p:txBody>
          <a:bodyPr wrap="square" rtlCol="0">
            <a:spAutoFit/>
          </a:bodyPr>
          <a:lstStyle/>
          <a:p>
            <a:r>
              <a:rPr lang="fr-FR" i="1" dirty="0" smtClean="0"/>
              <a:t>La mégalomanie vestimentaire du solaire Louis XIV (1638-1715) pour qui la suprématie passait par l’allure… et les chaussures. Il en possédait 2500 paires !</a:t>
            </a:r>
            <a:endParaRPr lang="fr-FR" dirty="0"/>
          </a:p>
        </p:txBody>
      </p:sp>
    </p:spTree>
    <p:extLst>
      <p:ext uri="{BB962C8B-B14F-4D97-AF65-F5344CB8AC3E}">
        <p14:creationId xmlns:p14="http://schemas.microsoft.com/office/powerpoint/2010/main" val="396009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467" y="391887"/>
            <a:ext cx="2207623" cy="2921854"/>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662" y="391887"/>
            <a:ext cx="2951368" cy="2921854"/>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4850" y="3530154"/>
            <a:ext cx="2292922" cy="2890239"/>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4375" y="2423159"/>
            <a:ext cx="2504454" cy="3324497"/>
          </a:xfrm>
          <a:prstGeom prst="rect">
            <a:avLst/>
          </a:prstGeom>
        </p:spPr>
      </p:pic>
      <p:sp>
        <p:nvSpPr>
          <p:cNvPr id="6" name="ZoneTexte 5"/>
          <p:cNvSpPr txBox="1"/>
          <p:nvPr/>
        </p:nvSpPr>
        <p:spPr>
          <a:xfrm>
            <a:off x="5865223" y="4271554"/>
            <a:ext cx="2481943" cy="461665"/>
          </a:xfrm>
          <a:prstGeom prst="rect">
            <a:avLst/>
          </a:prstGeom>
          <a:noFill/>
        </p:spPr>
        <p:txBody>
          <a:bodyPr wrap="square" rtlCol="0">
            <a:spAutoFit/>
          </a:bodyPr>
          <a:lstStyle/>
          <a:p>
            <a:r>
              <a:rPr lang="fr-FR" sz="2400" b="1" dirty="0" smtClean="0">
                <a:latin typeface="+mj-lt"/>
              </a:rPr>
              <a:t>XVIIème siècle</a:t>
            </a:r>
            <a:endParaRPr lang="fr-FR" sz="2400" b="1" dirty="0">
              <a:latin typeface="+mj-lt"/>
            </a:endParaRPr>
          </a:p>
        </p:txBody>
      </p:sp>
    </p:spTree>
    <p:extLst>
      <p:ext uri="{BB962C8B-B14F-4D97-AF65-F5344CB8AC3E}">
        <p14:creationId xmlns:p14="http://schemas.microsoft.com/office/powerpoint/2010/main" val="280078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82" y="822959"/>
            <a:ext cx="3767154" cy="4493623"/>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692" y="822959"/>
            <a:ext cx="3409624" cy="4870891"/>
          </a:xfrm>
          <a:prstGeom prst="rect">
            <a:avLst/>
          </a:prstGeom>
        </p:spPr>
      </p:pic>
      <p:sp>
        <p:nvSpPr>
          <p:cNvPr id="5" name="ZoneTexte 4"/>
          <p:cNvSpPr txBox="1"/>
          <p:nvPr/>
        </p:nvSpPr>
        <p:spPr>
          <a:xfrm>
            <a:off x="2658759" y="5786846"/>
            <a:ext cx="4480560" cy="400110"/>
          </a:xfrm>
          <a:prstGeom prst="rect">
            <a:avLst/>
          </a:prstGeom>
          <a:noFill/>
        </p:spPr>
        <p:txBody>
          <a:bodyPr wrap="square" rtlCol="0">
            <a:spAutoFit/>
          </a:bodyPr>
          <a:lstStyle/>
          <a:p>
            <a:pPr algn="ctr"/>
            <a:r>
              <a:rPr lang="fr-FR" sz="2000" b="1" dirty="0" smtClean="0">
                <a:latin typeface="+mj-lt"/>
              </a:rPr>
              <a:t>XVIIIème siècle</a:t>
            </a:r>
            <a:endParaRPr lang="fr-FR" sz="2000" b="1" dirty="0">
              <a:latin typeface="+mj-lt"/>
            </a:endParaRPr>
          </a:p>
        </p:txBody>
      </p:sp>
    </p:spTree>
    <p:extLst>
      <p:ext uri="{BB962C8B-B14F-4D97-AF65-F5344CB8AC3E}">
        <p14:creationId xmlns:p14="http://schemas.microsoft.com/office/powerpoint/2010/main" val="341693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12" y="413654"/>
            <a:ext cx="3140891" cy="4530131"/>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952" y="1259334"/>
            <a:ext cx="2529730" cy="5059459"/>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4549" y="662685"/>
            <a:ext cx="2207622" cy="4415244"/>
          </a:xfrm>
          <a:prstGeom prst="rect">
            <a:avLst/>
          </a:prstGeom>
        </p:spPr>
      </p:pic>
      <p:sp>
        <p:nvSpPr>
          <p:cNvPr id="5" name="Rectangle 4"/>
          <p:cNvSpPr/>
          <p:nvPr/>
        </p:nvSpPr>
        <p:spPr>
          <a:xfrm>
            <a:off x="1570060" y="5504208"/>
            <a:ext cx="1632178" cy="369332"/>
          </a:xfrm>
          <a:prstGeom prst="rect">
            <a:avLst/>
          </a:prstGeom>
        </p:spPr>
        <p:txBody>
          <a:bodyPr wrap="none">
            <a:spAutoFit/>
          </a:bodyPr>
          <a:lstStyle/>
          <a:p>
            <a:pPr algn="ctr"/>
            <a:r>
              <a:rPr lang="fr-FR" b="1" dirty="0"/>
              <a:t>XVIIIème siècle</a:t>
            </a:r>
          </a:p>
        </p:txBody>
      </p:sp>
    </p:spTree>
    <p:extLst>
      <p:ext uri="{BB962C8B-B14F-4D97-AF65-F5344CB8AC3E}">
        <p14:creationId xmlns:p14="http://schemas.microsoft.com/office/powerpoint/2010/main" val="2165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8640" y="653143"/>
            <a:ext cx="10842171" cy="3477875"/>
          </a:xfrm>
          <a:prstGeom prst="rect">
            <a:avLst/>
          </a:prstGeom>
          <a:noFill/>
        </p:spPr>
        <p:txBody>
          <a:bodyPr wrap="square" rtlCol="0">
            <a:spAutoFit/>
          </a:bodyPr>
          <a:lstStyle/>
          <a:p>
            <a:r>
              <a:rPr lang="fr-FR" sz="2000" dirty="0" smtClean="0">
                <a:latin typeface="+mj-lt"/>
              </a:rPr>
              <a:t>C’est à cette période aussi que l’on commence à se parfumer (il faut dire qu’à l’époque, </a:t>
            </a:r>
            <a:r>
              <a:rPr lang="fr-FR" sz="2000" b="1" dirty="0" smtClean="0">
                <a:latin typeface="+mj-lt"/>
                <a:hlinkClick r:id="rId2"/>
              </a:rPr>
              <a:t>le parfum</a:t>
            </a:r>
            <a:r>
              <a:rPr lang="fr-FR" sz="2000" dirty="0" smtClean="0">
                <a:latin typeface="+mj-lt"/>
              </a:rPr>
              <a:t> remplace allègrement le savon) et à </a:t>
            </a:r>
            <a:r>
              <a:rPr lang="fr-FR" sz="2000" b="1" dirty="0" smtClean="0">
                <a:latin typeface="+mj-lt"/>
                <a:hlinkClick r:id="rId3"/>
              </a:rPr>
              <a:t>se maquiller</a:t>
            </a:r>
            <a:r>
              <a:rPr lang="fr-FR" sz="2000" dirty="0" smtClean="0">
                <a:latin typeface="+mj-lt"/>
              </a:rPr>
              <a:t>. Ce ne n’est pas l’apanage des femmes. Les hommes aiment se couvrir le visage d’une poudre qui leur confère un teint blanchâtre très “tendance” à l’époque (le bronzage est la hantise des classes aisées, qui pourraient alors être assimilées au bas peuple travaillant dans les champs).</a:t>
            </a:r>
          </a:p>
          <a:p>
            <a:endParaRPr lang="fr-FR" sz="2000" dirty="0">
              <a:latin typeface="+mj-lt"/>
            </a:endParaRPr>
          </a:p>
          <a:p>
            <a:endParaRPr lang="fr-FR" sz="2000" dirty="0" smtClean="0">
              <a:latin typeface="+mj-lt"/>
            </a:endParaRPr>
          </a:p>
          <a:p>
            <a:r>
              <a:rPr lang="fr-FR" sz="2000" dirty="0" smtClean="0">
                <a:latin typeface="+mj-lt"/>
              </a:rPr>
              <a:t>L’histoire de la mode commence vraiment </a:t>
            </a:r>
            <a:r>
              <a:rPr lang="fr-FR" sz="2000" b="1" dirty="0" smtClean="0">
                <a:latin typeface="+mj-lt"/>
              </a:rPr>
              <a:t>au 19e siècle</a:t>
            </a:r>
            <a:r>
              <a:rPr lang="fr-FR" sz="2000" dirty="0" smtClean="0">
                <a:latin typeface="+mj-lt"/>
              </a:rPr>
              <a:t>. Le créateur Charles-Frédéric Worth, pionnier de la Haute Couture, fait défiler, le premier, ses modèles sur de vrais mannequins, dans de prestigieux salons où se rassemblent une clientèle féminine aisée… sans doute les premiers défilés de couture de l’histoire.</a:t>
            </a:r>
            <a:endParaRPr lang="fr-FR" sz="2000" dirty="0">
              <a:latin typeface="+mj-lt"/>
            </a:endParaRPr>
          </a:p>
        </p:txBody>
      </p:sp>
    </p:spTree>
    <p:extLst>
      <p:ext uri="{BB962C8B-B14F-4D97-AF65-F5344CB8AC3E}">
        <p14:creationId xmlns:p14="http://schemas.microsoft.com/office/powerpoint/2010/main" val="18923139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632</Words>
  <Application>Microsoft Office PowerPoint</Application>
  <PresentationFormat>Grand écran</PresentationFormat>
  <Paragraphs>48</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LA MODE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Academie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MODE</dc:title>
  <dc:creator>Guilbert Edith</dc:creator>
  <cp:lastModifiedBy>Guilbert Edith</cp:lastModifiedBy>
  <cp:revision>35</cp:revision>
  <dcterms:created xsi:type="dcterms:W3CDTF">2019-11-04T17:07:20Z</dcterms:created>
  <dcterms:modified xsi:type="dcterms:W3CDTF">2019-11-17T11:01:53Z</dcterms:modified>
</cp:coreProperties>
</file>