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4" r:id="rId4"/>
    <p:sldId id="260" r:id="rId5"/>
    <p:sldId id="265" r:id="rId6"/>
    <p:sldId id="263"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2E9D4F5E-2375-49E2-BFC2-11266A003B1D}"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84D9BC-8FA1-4FD3-80C8-92C23CC7BD7B}" type="slidenum">
              <a:rPr lang="fr-FR" smtClean="0"/>
              <a:t>‹N°›</a:t>
            </a:fld>
            <a:endParaRPr lang="fr-FR"/>
          </a:p>
        </p:txBody>
      </p:sp>
    </p:spTree>
    <p:extLst>
      <p:ext uri="{BB962C8B-B14F-4D97-AF65-F5344CB8AC3E}">
        <p14:creationId xmlns:p14="http://schemas.microsoft.com/office/powerpoint/2010/main" val="452236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9D4F5E-2375-49E2-BFC2-11266A003B1D}"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84D9BC-8FA1-4FD3-80C8-92C23CC7BD7B}" type="slidenum">
              <a:rPr lang="fr-FR" smtClean="0"/>
              <a:t>‹N°›</a:t>
            </a:fld>
            <a:endParaRPr lang="fr-FR"/>
          </a:p>
        </p:txBody>
      </p:sp>
    </p:spTree>
    <p:extLst>
      <p:ext uri="{BB962C8B-B14F-4D97-AF65-F5344CB8AC3E}">
        <p14:creationId xmlns:p14="http://schemas.microsoft.com/office/powerpoint/2010/main" val="191595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9D4F5E-2375-49E2-BFC2-11266A003B1D}"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84D9BC-8FA1-4FD3-80C8-92C23CC7BD7B}" type="slidenum">
              <a:rPr lang="fr-FR" smtClean="0"/>
              <a:t>‹N°›</a:t>
            </a:fld>
            <a:endParaRPr lang="fr-FR"/>
          </a:p>
        </p:txBody>
      </p:sp>
    </p:spTree>
    <p:extLst>
      <p:ext uri="{BB962C8B-B14F-4D97-AF65-F5344CB8AC3E}">
        <p14:creationId xmlns:p14="http://schemas.microsoft.com/office/powerpoint/2010/main" val="369143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9D4F5E-2375-49E2-BFC2-11266A003B1D}"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84D9BC-8FA1-4FD3-80C8-92C23CC7BD7B}" type="slidenum">
              <a:rPr lang="fr-FR" smtClean="0"/>
              <a:t>‹N°›</a:t>
            </a:fld>
            <a:endParaRPr lang="fr-FR"/>
          </a:p>
        </p:txBody>
      </p:sp>
    </p:spTree>
    <p:extLst>
      <p:ext uri="{BB962C8B-B14F-4D97-AF65-F5344CB8AC3E}">
        <p14:creationId xmlns:p14="http://schemas.microsoft.com/office/powerpoint/2010/main" val="244173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2E9D4F5E-2375-49E2-BFC2-11266A003B1D}"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84D9BC-8FA1-4FD3-80C8-92C23CC7BD7B}" type="slidenum">
              <a:rPr lang="fr-FR" smtClean="0"/>
              <a:t>‹N°›</a:t>
            </a:fld>
            <a:endParaRPr lang="fr-FR"/>
          </a:p>
        </p:txBody>
      </p:sp>
    </p:spTree>
    <p:extLst>
      <p:ext uri="{BB962C8B-B14F-4D97-AF65-F5344CB8AC3E}">
        <p14:creationId xmlns:p14="http://schemas.microsoft.com/office/powerpoint/2010/main" val="7392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E9D4F5E-2375-49E2-BFC2-11266A003B1D}"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84D9BC-8FA1-4FD3-80C8-92C23CC7BD7B}" type="slidenum">
              <a:rPr lang="fr-FR" smtClean="0"/>
              <a:t>‹N°›</a:t>
            </a:fld>
            <a:endParaRPr lang="fr-FR"/>
          </a:p>
        </p:txBody>
      </p:sp>
    </p:spTree>
    <p:extLst>
      <p:ext uri="{BB962C8B-B14F-4D97-AF65-F5344CB8AC3E}">
        <p14:creationId xmlns:p14="http://schemas.microsoft.com/office/powerpoint/2010/main" val="4123587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E9D4F5E-2375-49E2-BFC2-11266A003B1D}" type="datetimeFigureOut">
              <a:rPr lang="fr-FR" smtClean="0"/>
              <a:t>17/11/2019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E84D9BC-8FA1-4FD3-80C8-92C23CC7BD7B}" type="slidenum">
              <a:rPr lang="fr-FR" smtClean="0"/>
              <a:t>‹N°›</a:t>
            </a:fld>
            <a:endParaRPr lang="fr-FR"/>
          </a:p>
        </p:txBody>
      </p:sp>
    </p:spTree>
    <p:extLst>
      <p:ext uri="{BB962C8B-B14F-4D97-AF65-F5344CB8AC3E}">
        <p14:creationId xmlns:p14="http://schemas.microsoft.com/office/powerpoint/2010/main" val="282787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E9D4F5E-2375-49E2-BFC2-11266A003B1D}" type="datetimeFigureOut">
              <a:rPr lang="fr-FR" smtClean="0"/>
              <a:t>17/11/2019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E84D9BC-8FA1-4FD3-80C8-92C23CC7BD7B}" type="slidenum">
              <a:rPr lang="fr-FR" smtClean="0"/>
              <a:t>‹N°›</a:t>
            </a:fld>
            <a:endParaRPr lang="fr-FR"/>
          </a:p>
        </p:txBody>
      </p:sp>
    </p:spTree>
    <p:extLst>
      <p:ext uri="{BB962C8B-B14F-4D97-AF65-F5344CB8AC3E}">
        <p14:creationId xmlns:p14="http://schemas.microsoft.com/office/powerpoint/2010/main" val="274660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9D4F5E-2375-49E2-BFC2-11266A003B1D}" type="datetimeFigureOut">
              <a:rPr lang="fr-FR" smtClean="0"/>
              <a:t>17/11/2019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E84D9BC-8FA1-4FD3-80C8-92C23CC7BD7B}" type="slidenum">
              <a:rPr lang="fr-FR" smtClean="0"/>
              <a:t>‹N°›</a:t>
            </a:fld>
            <a:endParaRPr lang="fr-FR"/>
          </a:p>
        </p:txBody>
      </p:sp>
    </p:spTree>
    <p:extLst>
      <p:ext uri="{BB962C8B-B14F-4D97-AF65-F5344CB8AC3E}">
        <p14:creationId xmlns:p14="http://schemas.microsoft.com/office/powerpoint/2010/main" val="224353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E9D4F5E-2375-49E2-BFC2-11266A003B1D}"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84D9BC-8FA1-4FD3-80C8-92C23CC7BD7B}" type="slidenum">
              <a:rPr lang="fr-FR" smtClean="0"/>
              <a:t>‹N°›</a:t>
            </a:fld>
            <a:endParaRPr lang="fr-FR"/>
          </a:p>
        </p:txBody>
      </p:sp>
    </p:spTree>
    <p:extLst>
      <p:ext uri="{BB962C8B-B14F-4D97-AF65-F5344CB8AC3E}">
        <p14:creationId xmlns:p14="http://schemas.microsoft.com/office/powerpoint/2010/main" val="260711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E9D4F5E-2375-49E2-BFC2-11266A003B1D}"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84D9BC-8FA1-4FD3-80C8-92C23CC7BD7B}" type="slidenum">
              <a:rPr lang="fr-FR" smtClean="0"/>
              <a:t>‹N°›</a:t>
            </a:fld>
            <a:endParaRPr lang="fr-FR"/>
          </a:p>
        </p:txBody>
      </p:sp>
    </p:spTree>
    <p:extLst>
      <p:ext uri="{BB962C8B-B14F-4D97-AF65-F5344CB8AC3E}">
        <p14:creationId xmlns:p14="http://schemas.microsoft.com/office/powerpoint/2010/main" val="3217129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D4F5E-2375-49E2-BFC2-11266A003B1D}" type="datetimeFigureOut">
              <a:rPr lang="fr-FR" smtClean="0"/>
              <a:t>17/11/2019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4D9BC-8FA1-4FD3-80C8-92C23CC7BD7B}" type="slidenum">
              <a:rPr lang="fr-FR" smtClean="0"/>
              <a:t>‹N°›</a:t>
            </a:fld>
            <a:endParaRPr lang="fr-FR"/>
          </a:p>
        </p:txBody>
      </p:sp>
    </p:spTree>
    <p:extLst>
      <p:ext uri="{BB962C8B-B14F-4D97-AF65-F5344CB8AC3E}">
        <p14:creationId xmlns:p14="http://schemas.microsoft.com/office/powerpoint/2010/main" val="2190673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118608"/>
          </a:xfrm>
        </p:spPr>
        <p:txBody>
          <a:bodyPr>
            <a:normAutofit fontScale="90000"/>
          </a:bodyPr>
          <a:lstStyle/>
          <a:p>
            <a:r>
              <a:rPr lang="fr-FR" dirty="0" smtClean="0"/>
              <a:t>LES BIJOUX</a:t>
            </a:r>
            <a:endParaRPr lang="fr-FR" dirty="0"/>
          </a:p>
        </p:txBody>
      </p:sp>
      <p:sp>
        <p:nvSpPr>
          <p:cNvPr id="3" name="Sous-titre 2"/>
          <p:cNvSpPr>
            <a:spLocks noGrp="1"/>
          </p:cNvSpPr>
          <p:nvPr>
            <p:ph type="subTitle" idx="1"/>
          </p:nvPr>
        </p:nvSpPr>
        <p:spPr>
          <a:xfrm>
            <a:off x="6096000" y="1840821"/>
            <a:ext cx="5342708" cy="4671014"/>
          </a:xfrm>
        </p:spPr>
        <p:txBody>
          <a:bodyPr>
            <a:normAutofit/>
          </a:bodyPr>
          <a:lstStyle/>
          <a:p>
            <a:pPr algn="l"/>
            <a:r>
              <a:rPr lang="fr-FR" dirty="0"/>
              <a:t>L’homme a très tôt ressenti les besoins de se parer de bijoux que ce soit en matériaux précieux ou bien avec même avec des décorations simples, des os, des coquillages… Dans toutes les civilisations nous retrouvons ce même phénomène, qui marque à la fois une appartenance à une ethnie, une certaines puissance et richesse et bien sûr les bijoux subliment la beauté.</a:t>
            </a:r>
          </a:p>
          <a:p>
            <a:pPr algn="l"/>
            <a:endParaRPr lang="fr-FR" dirty="0"/>
          </a:p>
        </p:txBody>
      </p:sp>
      <p:pic>
        <p:nvPicPr>
          <p:cNvPr id="4" name="Espace réservé du contenu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879" y="1999750"/>
            <a:ext cx="4425283" cy="3186204"/>
          </a:xfrm>
          <a:prstGeom prst="rect">
            <a:avLst/>
          </a:prstGeom>
        </p:spPr>
      </p:pic>
    </p:spTree>
    <p:extLst>
      <p:ext uri="{BB962C8B-B14F-4D97-AF65-F5344CB8AC3E}">
        <p14:creationId xmlns:p14="http://schemas.microsoft.com/office/powerpoint/2010/main" val="2513095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219" y="530670"/>
            <a:ext cx="2857500" cy="2276475"/>
          </a:xfrm>
          <a:prstGeom prst="rect">
            <a:avLst/>
          </a:prstGeom>
        </p:spPr>
      </p:pic>
      <p:sp>
        <p:nvSpPr>
          <p:cNvPr id="3" name="Rectangle 2"/>
          <p:cNvSpPr/>
          <p:nvPr/>
        </p:nvSpPr>
        <p:spPr>
          <a:xfrm>
            <a:off x="3701143" y="930243"/>
            <a:ext cx="6096000" cy="1477328"/>
          </a:xfrm>
          <a:prstGeom prst="rect">
            <a:avLst/>
          </a:prstGeom>
        </p:spPr>
        <p:txBody>
          <a:bodyPr>
            <a:spAutoFit/>
          </a:bodyPr>
          <a:lstStyle/>
          <a:p>
            <a:r>
              <a:rPr lang="fr-FR" b="1" dirty="0"/>
              <a:t>L’antiquité et le Moyen-âge</a:t>
            </a:r>
          </a:p>
          <a:p>
            <a:endParaRPr lang="fr-FR" b="1" dirty="0"/>
          </a:p>
          <a:p>
            <a:r>
              <a:rPr lang="fr-FR" dirty="0"/>
              <a:t>L’âge de fer, vers 800 avant J.C. , marque une révolution dans la fabrication de bijoux à base de métaux précieux et en particulier l’Or.</a:t>
            </a:r>
            <a:endParaRPr lang="fr-FR" b="1" dirty="0"/>
          </a:p>
        </p:txBody>
      </p:sp>
      <p:pic>
        <p:nvPicPr>
          <p:cNvPr id="4" name="Espace réservé du contenu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406" y="3180647"/>
            <a:ext cx="2143125" cy="2857500"/>
          </a:xfrm>
          <a:prstGeom prst="rect">
            <a:avLst/>
          </a:prstGeom>
        </p:spPr>
      </p:pic>
      <p:sp>
        <p:nvSpPr>
          <p:cNvPr id="5" name="Rectangle 4"/>
          <p:cNvSpPr/>
          <p:nvPr/>
        </p:nvSpPr>
        <p:spPr>
          <a:xfrm>
            <a:off x="3701143" y="3870733"/>
            <a:ext cx="6096000" cy="1477328"/>
          </a:xfrm>
          <a:prstGeom prst="rect">
            <a:avLst/>
          </a:prstGeom>
        </p:spPr>
        <p:txBody>
          <a:bodyPr>
            <a:spAutoFit/>
          </a:bodyPr>
          <a:lstStyle/>
          <a:p>
            <a:r>
              <a:rPr lang="fr-FR" b="1" dirty="0"/>
              <a:t>Le 18ème siècle </a:t>
            </a:r>
            <a:r>
              <a:rPr lang="fr-FR" dirty="0"/>
              <a:t>marque un tournant dans l’essor de la bijouterie.</a:t>
            </a:r>
          </a:p>
          <a:p>
            <a:r>
              <a:rPr lang="fr-FR" dirty="0"/>
              <a:t>En Amérique du Sud, les Européens découvrent des mines d’or et de métaux précieux, qui alimentera le marché du bijou dans toute l’Europe.</a:t>
            </a:r>
          </a:p>
        </p:txBody>
      </p:sp>
    </p:spTree>
    <p:extLst>
      <p:ext uri="{BB962C8B-B14F-4D97-AF65-F5344CB8AC3E}">
        <p14:creationId xmlns:p14="http://schemas.microsoft.com/office/powerpoint/2010/main" val="2497734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104" y="543894"/>
            <a:ext cx="3194747" cy="4336869"/>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8908" y="543894"/>
            <a:ext cx="3455554" cy="3559221"/>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7389" y="2764306"/>
            <a:ext cx="2576161" cy="3735433"/>
          </a:xfrm>
          <a:prstGeom prst="rect">
            <a:avLst/>
          </a:prstGeom>
        </p:spPr>
      </p:pic>
      <p:sp>
        <p:nvSpPr>
          <p:cNvPr id="6" name="ZoneTexte 5"/>
          <p:cNvSpPr txBox="1"/>
          <p:nvPr/>
        </p:nvSpPr>
        <p:spPr>
          <a:xfrm>
            <a:off x="809897" y="5481562"/>
            <a:ext cx="6557555" cy="400110"/>
          </a:xfrm>
          <a:prstGeom prst="rect">
            <a:avLst/>
          </a:prstGeom>
          <a:noFill/>
        </p:spPr>
        <p:txBody>
          <a:bodyPr wrap="square" rtlCol="0">
            <a:spAutoFit/>
          </a:bodyPr>
          <a:lstStyle/>
          <a:p>
            <a:r>
              <a:rPr lang="fr-FR" sz="2000" b="1" dirty="0"/>
              <a:t>Le </a:t>
            </a:r>
            <a:r>
              <a:rPr lang="fr-FR" sz="2000" b="1" dirty="0" smtClean="0"/>
              <a:t>XIXème siècle</a:t>
            </a:r>
            <a:endParaRPr lang="fr-FR" sz="2000" b="1" dirty="0"/>
          </a:p>
        </p:txBody>
      </p:sp>
    </p:spTree>
    <p:extLst>
      <p:ext uri="{BB962C8B-B14F-4D97-AF65-F5344CB8AC3E}">
        <p14:creationId xmlns:p14="http://schemas.microsoft.com/office/powerpoint/2010/main" val="1224917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70263" y="613954"/>
            <a:ext cx="3958046" cy="2554545"/>
          </a:xfrm>
          <a:prstGeom prst="rect">
            <a:avLst/>
          </a:prstGeom>
          <a:noFill/>
        </p:spPr>
        <p:txBody>
          <a:bodyPr wrap="square" rtlCol="0">
            <a:spAutoFit/>
          </a:bodyPr>
          <a:lstStyle/>
          <a:p>
            <a:r>
              <a:rPr lang="fr-FR" sz="2000" dirty="0" smtClean="0">
                <a:latin typeface="+mj-lt"/>
              </a:rPr>
              <a:t>A la </a:t>
            </a:r>
            <a:r>
              <a:rPr lang="fr-FR" sz="2000" b="1" dirty="0" smtClean="0">
                <a:latin typeface="+mj-lt"/>
              </a:rPr>
              <a:t>fin du XIXème siècle </a:t>
            </a:r>
            <a:r>
              <a:rPr lang="fr-FR" sz="2000" dirty="0" smtClean="0">
                <a:latin typeface="+mj-lt"/>
              </a:rPr>
              <a:t>viennent les bijoux </a:t>
            </a:r>
            <a:r>
              <a:rPr lang="fr-FR" sz="2000" b="1" dirty="0" smtClean="0">
                <a:latin typeface="+mj-lt"/>
              </a:rPr>
              <a:t>d'Art Nouveau</a:t>
            </a:r>
            <a:r>
              <a:rPr lang="fr-FR" sz="2000" dirty="0" smtClean="0">
                <a:latin typeface="+mj-lt"/>
              </a:rPr>
              <a:t>. Ce mouvement a commencé à Paris avec </a:t>
            </a:r>
            <a:r>
              <a:rPr lang="fr-FR" sz="2000" b="1" dirty="0" smtClean="0">
                <a:latin typeface="+mj-lt"/>
              </a:rPr>
              <a:t>René Lalique </a:t>
            </a:r>
            <a:r>
              <a:rPr lang="fr-FR" sz="2000" dirty="0" smtClean="0">
                <a:latin typeface="+mj-lt"/>
              </a:rPr>
              <a:t>et a influencé tout le monde Occidental. Ce style apporte des bijoux plus figuratifs avec des lignes sinueuses, chargées de courbes, fines et élancées. </a:t>
            </a:r>
            <a:endParaRPr lang="fr-FR" sz="2000" dirty="0">
              <a:latin typeface="+mj-lt"/>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726" y="2438399"/>
            <a:ext cx="3311434" cy="3311434"/>
          </a:xfrm>
          <a:prstGeom prst="rect">
            <a:avLst/>
          </a:prstGeom>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707" y="3168499"/>
            <a:ext cx="3448594" cy="3448594"/>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99585" y="0"/>
            <a:ext cx="2995414" cy="6858000"/>
          </a:xfrm>
          <a:prstGeom prst="rect">
            <a:avLst/>
          </a:prstGeom>
        </p:spPr>
      </p:pic>
    </p:spTree>
    <p:extLst>
      <p:ext uri="{BB962C8B-B14F-4D97-AF65-F5344CB8AC3E}">
        <p14:creationId xmlns:p14="http://schemas.microsoft.com/office/powerpoint/2010/main" val="124518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3509" y="535577"/>
            <a:ext cx="10685417" cy="1631216"/>
          </a:xfrm>
          <a:prstGeom prst="rect">
            <a:avLst/>
          </a:prstGeom>
          <a:noFill/>
        </p:spPr>
        <p:txBody>
          <a:bodyPr wrap="square" rtlCol="0">
            <a:spAutoFit/>
          </a:bodyPr>
          <a:lstStyle/>
          <a:p>
            <a:r>
              <a:rPr lang="fr-FR" sz="2000" b="1" dirty="0" smtClean="0"/>
              <a:t>Début du XXème siècle</a:t>
            </a:r>
            <a:r>
              <a:rPr lang="fr-FR" sz="2000" dirty="0" smtClean="0"/>
              <a:t>, la période </a:t>
            </a:r>
            <a:r>
              <a:rPr lang="fr-FR" sz="2000" b="1" dirty="0" smtClean="0"/>
              <a:t>Art Déco</a:t>
            </a:r>
            <a:r>
              <a:rPr lang="fr-FR" sz="2000" dirty="0" smtClean="0"/>
              <a:t> </a:t>
            </a:r>
            <a:r>
              <a:rPr lang="fr-FR" sz="2000" dirty="0" smtClean="0">
                <a:effectLst/>
              </a:rPr>
              <a:t>influence la production de bijoux, tant au niveau des formes ( géométriques ou aux motifs égyptiens ou d’influence orientale ) que des matières avec le platine ou les pierres précieuses.</a:t>
            </a:r>
          </a:p>
          <a:p>
            <a:r>
              <a:rPr lang="fr-FR" sz="2000" dirty="0" smtClean="0"/>
              <a:t> </a:t>
            </a:r>
          </a:p>
          <a:p>
            <a:r>
              <a:rPr lang="fr-FR" sz="2000" dirty="0" smtClean="0"/>
              <a:t> </a:t>
            </a:r>
            <a:endParaRPr lang="fr-FR" sz="2000"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6360" y="1763485"/>
            <a:ext cx="2614749" cy="3614890"/>
          </a:xfrm>
          <a:prstGeom prst="rect">
            <a:avLst/>
          </a:prstGeom>
        </p:spPr>
      </p:pic>
      <p:sp>
        <p:nvSpPr>
          <p:cNvPr id="4" name="ZoneTexte 3"/>
          <p:cNvSpPr txBox="1"/>
          <p:nvPr/>
        </p:nvSpPr>
        <p:spPr>
          <a:xfrm>
            <a:off x="914400" y="5617029"/>
            <a:ext cx="3866606" cy="923330"/>
          </a:xfrm>
          <a:prstGeom prst="rect">
            <a:avLst/>
          </a:prstGeom>
          <a:noFill/>
        </p:spPr>
        <p:txBody>
          <a:bodyPr wrap="square" rtlCol="0">
            <a:spAutoFit/>
          </a:bodyPr>
          <a:lstStyle/>
          <a:p>
            <a:r>
              <a:rPr lang="fr-FR" dirty="0" smtClean="0"/>
              <a:t>Broche fibule vers 1923, Georges FOUQUET</a:t>
            </a:r>
          </a:p>
          <a:p>
            <a:r>
              <a:rPr lang="fr-FR" dirty="0" smtClean="0"/>
              <a:t> ivoire, corail, or et diamant.</a:t>
            </a:r>
            <a:endParaRPr lang="fr-FR" dirty="0"/>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5296" y="1857034"/>
            <a:ext cx="4871099" cy="2545149"/>
          </a:xfrm>
          <a:prstGeom prst="rect">
            <a:avLst/>
          </a:prstGeom>
        </p:spPr>
      </p:pic>
      <p:sp>
        <p:nvSpPr>
          <p:cNvPr id="6" name="ZoneTexte 5"/>
          <p:cNvSpPr txBox="1"/>
          <p:nvPr/>
        </p:nvSpPr>
        <p:spPr>
          <a:xfrm>
            <a:off x="5956663" y="5003074"/>
            <a:ext cx="4767943" cy="646331"/>
          </a:xfrm>
          <a:prstGeom prst="rect">
            <a:avLst/>
          </a:prstGeom>
          <a:noFill/>
        </p:spPr>
        <p:txBody>
          <a:bodyPr wrap="square" rtlCol="0">
            <a:spAutoFit/>
          </a:bodyPr>
          <a:lstStyle/>
          <a:p>
            <a:r>
              <a:rPr lang="fr-FR" dirty="0" smtClean="0"/>
              <a:t>Broche 1925, Maison Boucheron, Platine, onyx, corail et diamants. </a:t>
            </a:r>
            <a:endParaRPr lang="fr-FR" dirty="0"/>
          </a:p>
        </p:txBody>
      </p:sp>
    </p:spTree>
    <p:extLst>
      <p:ext uri="{BB962C8B-B14F-4D97-AF65-F5344CB8AC3E}">
        <p14:creationId xmlns:p14="http://schemas.microsoft.com/office/powerpoint/2010/main" val="202945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1743" y="901335"/>
            <a:ext cx="4541576" cy="3030039"/>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8241" y="1554978"/>
            <a:ext cx="2890884" cy="4336327"/>
          </a:xfrm>
          <a:prstGeom prst="rect">
            <a:avLst/>
          </a:prstGeom>
        </p:spPr>
      </p:pic>
      <p:sp>
        <p:nvSpPr>
          <p:cNvPr id="4" name="ZoneTexte 3"/>
          <p:cNvSpPr txBox="1"/>
          <p:nvPr/>
        </p:nvSpPr>
        <p:spPr>
          <a:xfrm>
            <a:off x="582050" y="4075611"/>
            <a:ext cx="8091687" cy="2246769"/>
          </a:xfrm>
          <a:prstGeom prst="rect">
            <a:avLst/>
          </a:prstGeom>
          <a:noFill/>
        </p:spPr>
        <p:txBody>
          <a:bodyPr wrap="square" rtlCol="0">
            <a:spAutoFit/>
          </a:bodyPr>
          <a:lstStyle/>
          <a:p>
            <a:r>
              <a:rPr lang="fr-FR" sz="2000" dirty="0" smtClean="0"/>
              <a:t>La présence des bijoux </a:t>
            </a:r>
            <a:r>
              <a:rPr lang="fr-FR" sz="2000" b="1" dirty="0" smtClean="0"/>
              <a:t>Kabyles</a:t>
            </a:r>
            <a:r>
              <a:rPr lang="fr-FR" sz="2000" dirty="0" smtClean="0"/>
              <a:t> dans la tenue traditionnelle est très importante. Ils ont une grande importance esthétique, mais ils sont également chargés de symbolique. Certains peuvent avoir un rôle “magique” ou même protecteur contre le mauvais </a:t>
            </a:r>
            <a:r>
              <a:rPr lang="fr-FR" sz="2000" dirty="0" err="1" smtClean="0"/>
              <a:t>oeil</a:t>
            </a:r>
            <a:r>
              <a:rPr lang="fr-FR" sz="2000" dirty="0" smtClean="0"/>
              <a:t> dans certains cas. La particularité des bijoux Kabyles c’est qu’ils sont extrêmement raffinés et confectionnés avec minutie grâce à un savoir-faire transmis de générations en générations.</a:t>
            </a:r>
            <a:endParaRPr lang="fr-FR" sz="2000" b="1" dirty="0">
              <a:latin typeface="+mj-lt"/>
            </a:endParaRPr>
          </a:p>
        </p:txBody>
      </p:sp>
      <p:sp>
        <p:nvSpPr>
          <p:cNvPr id="5" name="ZoneTexte 4"/>
          <p:cNvSpPr txBox="1"/>
          <p:nvPr/>
        </p:nvSpPr>
        <p:spPr>
          <a:xfrm>
            <a:off x="582050" y="404949"/>
            <a:ext cx="8196191" cy="400110"/>
          </a:xfrm>
          <a:prstGeom prst="rect">
            <a:avLst/>
          </a:prstGeom>
          <a:noFill/>
        </p:spPr>
        <p:txBody>
          <a:bodyPr wrap="square" rtlCol="0">
            <a:spAutoFit/>
          </a:bodyPr>
          <a:lstStyle/>
          <a:p>
            <a:r>
              <a:rPr lang="fr-FR" sz="2000" b="1" dirty="0" smtClean="0"/>
              <a:t>Ailleurs dans le monde…</a:t>
            </a:r>
            <a:endParaRPr lang="fr-FR" sz="2000" b="1" dirty="0"/>
          </a:p>
        </p:txBody>
      </p:sp>
    </p:spTree>
    <p:extLst>
      <p:ext uri="{BB962C8B-B14F-4D97-AF65-F5344CB8AC3E}">
        <p14:creationId xmlns:p14="http://schemas.microsoft.com/office/powerpoint/2010/main" val="196022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5164" y="357596"/>
            <a:ext cx="6599651" cy="3574324"/>
          </a:xfrm>
          <a:prstGeom prst="rect">
            <a:avLst/>
          </a:prstGeom>
        </p:spPr>
      </p:pic>
      <p:sp>
        <p:nvSpPr>
          <p:cNvPr id="3" name="ZoneTexte 2"/>
          <p:cNvSpPr txBox="1"/>
          <p:nvPr/>
        </p:nvSpPr>
        <p:spPr>
          <a:xfrm>
            <a:off x="613954" y="4206239"/>
            <a:ext cx="10842172" cy="2246769"/>
          </a:xfrm>
          <a:prstGeom prst="rect">
            <a:avLst/>
          </a:prstGeom>
          <a:noFill/>
        </p:spPr>
        <p:txBody>
          <a:bodyPr wrap="square" rtlCol="0">
            <a:spAutoFit/>
          </a:bodyPr>
          <a:lstStyle/>
          <a:p>
            <a:r>
              <a:rPr lang="fr-FR" sz="2000" b="1" dirty="0" smtClean="0">
                <a:latin typeface="+mj-lt"/>
              </a:rPr>
              <a:t>Les bijoux indiens, une histoire millénaire</a:t>
            </a:r>
          </a:p>
          <a:p>
            <a:r>
              <a:rPr lang="fr-FR" sz="2000" dirty="0" smtClean="0">
                <a:latin typeface="+mj-lt"/>
              </a:rPr>
              <a:t>Les fouilles archéologiques ont révélé que les Indiens créaient des bijoux en or, en argent et en pierres précieuses depuis la préhistoire. Les Moghols ont influencés les bijoux indiens avec leurs techniques de ciselage développées, tandis que les artisans du Rajasthan apportaient leur technique d’émaillage. En Inde, le bijou symbolise les croyances, il est associé à la richesse, au pouvoir, au statut social, à la caste, ainsi qu’à la beauté. On dit que les bijoux indiens ont le pouvoir des dieux et des déesses. Les bijoux sont présents depuis l’architecture des temples et palais, aux peintures.</a:t>
            </a:r>
            <a:endParaRPr lang="fr-FR" sz="2000" dirty="0">
              <a:latin typeface="+mj-lt"/>
            </a:endParaRPr>
          </a:p>
        </p:txBody>
      </p:sp>
    </p:spTree>
    <p:extLst>
      <p:ext uri="{BB962C8B-B14F-4D97-AF65-F5344CB8AC3E}">
        <p14:creationId xmlns:p14="http://schemas.microsoft.com/office/powerpoint/2010/main" val="17150304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456</Words>
  <Application>Microsoft Office PowerPoint</Application>
  <PresentationFormat>Grand écran</PresentationFormat>
  <Paragraphs>19</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LES BIJOUX</vt:lpstr>
      <vt:lpstr>Présentation PowerPoint</vt:lpstr>
      <vt:lpstr>Présentation PowerPoint</vt:lpstr>
      <vt:lpstr>Présentation PowerPoint</vt:lpstr>
      <vt:lpstr>Présentation PowerPoint</vt:lpstr>
      <vt:lpstr>Présentation PowerPoint</vt:lpstr>
      <vt:lpstr>Présentation PowerPoint</vt:lpstr>
    </vt:vector>
  </TitlesOfParts>
  <Company>Academie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CORPS et BIJOUX</dc:title>
  <dc:creator>Guilbert Edith</dc:creator>
  <cp:lastModifiedBy>Guilbert Edith</cp:lastModifiedBy>
  <cp:revision>29</cp:revision>
  <dcterms:created xsi:type="dcterms:W3CDTF">2019-11-04T15:25:08Z</dcterms:created>
  <dcterms:modified xsi:type="dcterms:W3CDTF">2019-11-17T10:59:53Z</dcterms:modified>
</cp:coreProperties>
</file>