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F906C-994C-49CA-BA3A-B60FAFF1558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7811F-030B-4147-9DF5-0F1BD4E8EC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99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5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6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04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0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9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6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87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8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15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33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97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3F53-F5CB-48C5-A7C3-28E4D982F6FD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A43A-44F4-4B57-9BB4-A9AC0B1AB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85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Illusion_d%27optiqu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r.wikipedia.org/wiki/Cydonia_Mensae" TargetMode="External"/><Relationship Id="rId5" Type="http://schemas.openxmlformats.org/officeDocument/2006/relationships/hyperlink" Target="https://fr.wikipedia.org/wiki/Alpes_maritimes" TargetMode="External"/><Relationship Id="rId4" Type="http://schemas.openxmlformats.org/officeDocument/2006/relationships/hyperlink" Target="https://fr.wikipedia.org/wiki/Cia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s://fr.wikipedia.org/wiki/%C3%8Eles_Canarie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r.wikipedia.org/wiki/Grande_Canarie" TargetMode="External"/><Relationship Id="rId5" Type="http://schemas.openxmlformats.org/officeDocument/2006/relationships/hyperlink" Target="https://fr.wikipedia.org/wiki/Colorado" TargetMode="External"/><Relationship Id="rId4" Type="http://schemas.openxmlformats.org/officeDocument/2006/relationships/hyperlink" Target="https://fr.wikipedia.org/wiki/Montagnes_Rocheuse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%C3%89cosse" TargetMode="External"/><Relationship Id="rId3" Type="http://schemas.openxmlformats.org/officeDocument/2006/relationships/image" Target="../media/image6.jpg"/><Relationship Id="rId7" Type="http://schemas.openxmlformats.org/officeDocument/2006/relationships/hyperlink" Target="https://fr.wikipedia.org/wiki/Stac_Levenish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r.wikipedia.org/wiki/P%C3%A9rou" TargetMode="External"/><Relationship Id="rId5" Type="http://schemas.openxmlformats.org/officeDocument/2006/relationships/hyperlink" Target="https://fr.wikipedia.org/wiki/Lima" TargetMode="External"/><Relationship Id="rId4" Type="http://schemas.openxmlformats.org/officeDocument/2006/relationships/hyperlink" Target="https://fr.wikipedia.org/wiki/Plateau_de_Marcahuasi" TargetMode="External"/><Relationship Id="rId9" Type="http://schemas.openxmlformats.org/officeDocument/2006/relationships/hyperlink" Target="https://fr.wikipedia.org/wiki/Saint-Kil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16780"/>
          </a:xfrm>
        </p:spPr>
        <p:txBody>
          <a:bodyPr/>
          <a:lstStyle/>
          <a:p>
            <a:r>
              <a:rPr lang="fr-FR" dirty="0" smtClean="0"/>
              <a:t>PAREIDOLIE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>
                <a:latin typeface="+mj-lt"/>
              </a:rPr>
              <a:t>Ce phénomène consiste, par exemple, à identifier une forme familière dans un paysage, un nuage, de la fumée ou encore une tache </a:t>
            </a:r>
            <a:r>
              <a:rPr lang="fr-FR" dirty="0" smtClean="0">
                <a:latin typeface="+mj-lt"/>
              </a:rPr>
              <a:t>d'encre. </a:t>
            </a:r>
            <a:endParaRPr lang="fr-FR" dirty="0" smtClean="0">
              <a:latin typeface="+mj-lt"/>
            </a:endParaRPr>
          </a:p>
          <a:p>
            <a:pPr algn="l"/>
            <a:r>
              <a:rPr lang="fr-FR" dirty="0" smtClean="0">
                <a:latin typeface="+mj-lt"/>
              </a:rPr>
              <a:t>Les </a:t>
            </a:r>
            <a:r>
              <a:rPr lang="fr-FR" dirty="0" err="1" smtClean="0">
                <a:latin typeface="+mj-lt"/>
              </a:rPr>
              <a:t>paréidolies</a:t>
            </a:r>
            <a:r>
              <a:rPr lang="fr-FR" dirty="0" smtClean="0">
                <a:latin typeface="+mj-lt"/>
              </a:rPr>
              <a:t> visuelles font partie des </a:t>
            </a:r>
            <a:r>
              <a:rPr lang="fr-FR" dirty="0" smtClean="0">
                <a:latin typeface="+mj-lt"/>
                <a:hlinkClick r:id="rId2" tooltip="Illusion d'optique"/>
              </a:rPr>
              <a:t>illusions d'optique</a:t>
            </a:r>
            <a:endParaRPr lang="fr-FR" dirty="0" smtClean="0">
              <a:latin typeface="+mj-lt"/>
            </a:endParaRPr>
          </a:p>
          <a:p>
            <a:pPr algn="l"/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73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530" y="571591"/>
            <a:ext cx="3250299" cy="4351338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003" y="901916"/>
            <a:ext cx="3690688" cy="3690688"/>
          </a:xfrm>
        </p:spPr>
      </p:pic>
      <p:sp>
        <p:nvSpPr>
          <p:cNvPr id="6" name="ZoneTexte 5"/>
          <p:cNvSpPr txBox="1"/>
          <p:nvPr/>
        </p:nvSpPr>
        <p:spPr>
          <a:xfrm>
            <a:off x="1371600" y="5129395"/>
            <a:ext cx="3866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Figure anthropomorphe grimaçante, vue de trois quarts, schiste rouge, dans les gorges du </a:t>
            </a:r>
            <a:r>
              <a:rPr lang="fr-FR" dirty="0" err="1" smtClean="0">
                <a:latin typeface="+mj-lt"/>
                <a:hlinkClick r:id="rId4" tooltip="Cians"/>
              </a:rPr>
              <a:t>Cians</a:t>
            </a:r>
            <a:r>
              <a:rPr lang="fr-FR" dirty="0" smtClean="0">
                <a:latin typeface="+mj-lt"/>
              </a:rPr>
              <a:t> (</a:t>
            </a:r>
            <a:r>
              <a:rPr lang="fr-FR" dirty="0" smtClean="0">
                <a:latin typeface="+mj-lt"/>
                <a:hlinkClick r:id="rId5" tooltip="Alpes maritimes"/>
              </a:rPr>
              <a:t>Alpes maritimes</a:t>
            </a:r>
            <a:r>
              <a:rPr lang="fr-FR" dirty="0" smtClean="0">
                <a:latin typeface="+mj-lt"/>
              </a:rPr>
              <a:t>, France).</a:t>
            </a:r>
            <a:endParaRPr lang="fr-FR" dirty="0"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86003" y="4922929"/>
            <a:ext cx="3690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Une photo satellite d’un rocher sur Mars, dont les ombres créent le célèbre </a:t>
            </a:r>
            <a:r>
              <a:rPr lang="fr-FR" smtClean="0">
                <a:hlinkClick r:id="rId6" tooltip="Cydonia Mensae"/>
              </a:rPr>
              <a:t>Visage de Mars</a:t>
            </a:r>
            <a:r>
              <a:rPr lang="fr-FR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95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03" y="509452"/>
            <a:ext cx="3868734" cy="4736487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21" y="509452"/>
            <a:ext cx="4428742" cy="4870677"/>
          </a:xfrm>
        </p:spPr>
      </p:pic>
      <p:sp>
        <p:nvSpPr>
          <p:cNvPr id="8" name="ZoneTexte 7"/>
          <p:cNvSpPr txBox="1"/>
          <p:nvPr/>
        </p:nvSpPr>
        <p:spPr>
          <a:xfrm>
            <a:off x="998332" y="5715298"/>
            <a:ext cx="438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Tête d’amérindien, plus connue sous le nom de Rock Face, dans les </a:t>
            </a:r>
            <a:r>
              <a:rPr lang="fr-FR" smtClean="0">
                <a:hlinkClick r:id="rId4" tooltip="Montagnes Rocheuses"/>
              </a:rPr>
              <a:t>Rocheuses</a:t>
            </a:r>
            <a:r>
              <a:rPr lang="fr-FR" smtClean="0"/>
              <a:t>, état du </a:t>
            </a:r>
            <a:r>
              <a:rPr lang="fr-FR" smtClean="0">
                <a:hlinkClick r:id="rId5" tooltip="Colorado"/>
              </a:rPr>
              <a:t>Colorado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396903" y="5715297"/>
            <a:ext cx="3868733" cy="923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Tête de chef indien, dans le roc, surnommée « El Indio », sur l’île de </a:t>
            </a:r>
            <a:r>
              <a:rPr lang="fr-FR" smtClean="0">
                <a:hlinkClick r:id="rId6" tooltip="Grande Canarie"/>
              </a:rPr>
              <a:t>Grande Canarie</a:t>
            </a:r>
            <a:r>
              <a:rPr lang="fr-FR" smtClean="0"/>
              <a:t> (</a:t>
            </a:r>
            <a:r>
              <a:rPr lang="fr-FR" smtClean="0">
                <a:hlinkClick r:id="rId7" tooltip="Îles Canaries"/>
              </a:rPr>
              <a:t>Canaries</a:t>
            </a:r>
            <a:r>
              <a:rPr lang="fr-FR" smtClean="0"/>
              <a:t>).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95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5" y="1154027"/>
            <a:ext cx="4876800" cy="3761232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305" y="542127"/>
            <a:ext cx="3750112" cy="5000150"/>
          </a:xfrm>
        </p:spPr>
      </p:pic>
      <p:sp>
        <p:nvSpPr>
          <p:cNvPr id="6" name="ZoneTexte 5"/>
          <p:cNvSpPr txBox="1"/>
          <p:nvPr/>
        </p:nvSpPr>
        <p:spPr>
          <a:xfrm>
            <a:off x="1018903" y="5525589"/>
            <a:ext cx="4820194" cy="651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Profil humain se découpant sur le </a:t>
            </a:r>
            <a:r>
              <a:rPr lang="fr-FR" dirty="0" smtClean="0">
                <a:latin typeface="+mj-lt"/>
                <a:hlinkClick r:id="rId4" tooltip="Plateau de Marcahuasi"/>
              </a:rPr>
              <a:t>plateau de </a:t>
            </a:r>
            <a:r>
              <a:rPr lang="fr-FR" dirty="0" err="1" smtClean="0">
                <a:latin typeface="+mj-lt"/>
                <a:hlinkClick r:id="rId4" tooltip="Plateau de Marcahuasi"/>
              </a:rPr>
              <a:t>Marcahuasi</a:t>
            </a:r>
            <a:r>
              <a:rPr lang="fr-FR" dirty="0" smtClean="0">
                <a:latin typeface="+mj-lt"/>
              </a:rPr>
              <a:t>, près de </a:t>
            </a:r>
            <a:r>
              <a:rPr lang="fr-FR" dirty="0" smtClean="0">
                <a:latin typeface="+mj-lt"/>
                <a:hlinkClick r:id="rId5" tooltip="Lima"/>
              </a:rPr>
              <a:t>Lima</a:t>
            </a:r>
            <a:r>
              <a:rPr lang="fr-FR" dirty="0" smtClean="0">
                <a:latin typeface="+mj-lt"/>
              </a:rPr>
              <a:t> (</a:t>
            </a:r>
            <a:r>
              <a:rPr lang="fr-FR" dirty="0" smtClean="0">
                <a:latin typeface="+mj-lt"/>
                <a:hlinkClick r:id="rId6" tooltip="Pérou"/>
              </a:rPr>
              <a:t>Pérou</a:t>
            </a:r>
            <a:r>
              <a:rPr lang="fr-FR" dirty="0" smtClean="0">
                <a:latin typeface="+mj-lt"/>
              </a:rPr>
              <a:t>).</a:t>
            </a:r>
            <a:endParaRPr lang="fr-FR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35305" y="5719279"/>
            <a:ext cx="3750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Le célèbre profil de l’île de </a:t>
            </a:r>
            <a:r>
              <a:rPr lang="fr-FR" dirty="0" err="1" smtClean="0">
                <a:latin typeface="+mj-lt"/>
                <a:hlinkClick r:id="rId7" tooltip="Stac Levenish"/>
              </a:rPr>
              <a:t>Stac</a:t>
            </a:r>
            <a:r>
              <a:rPr lang="fr-FR" dirty="0" smtClean="0">
                <a:latin typeface="+mj-lt"/>
                <a:hlinkClick r:id="rId7" tooltip="Stac Levenish"/>
              </a:rPr>
              <a:t> </a:t>
            </a:r>
            <a:r>
              <a:rPr lang="fr-FR" dirty="0" err="1" smtClean="0">
                <a:latin typeface="+mj-lt"/>
                <a:hlinkClick r:id="rId7" tooltip="Stac Levenish"/>
              </a:rPr>
              <a:t>Levenish</a:t>
            </a:r>
            <a:r>
              <a:rPr lang="fr-FR" dirty="0" smtClean="0">
                <a:latin typeface="+mj-lt"/>
              </a:rPr>
              <a:t>, dans l’archipel </a:t>
            </a:r>
            <a:r>
              <a:rPr lang="fr-FR" dirty="0" smtClean="0">
                <a:latin typeface="+mj-lt"/>
                <a:hlinkClick r:id="rId8" tooltip="Écosse"/>
              </a:rPr>
              <a:t>écossais</a:t>
            </a:r>
            <a:r>
              <a:rPr lang="fr-FR" dirty="0" smtClean="0">
                <a:latin typeface="+mj-lt"/>
              </a:rPr>
              <a:t> de </a:t>
            </a:r>
            <a:r>
              <a:rPr lang="fr-FR" dirty="0" smtClean="0">
                <a:latin typeface="+mj-lt"/>
                <a:hlinkClick r:id="rId9" tooltip="Saint-Kilda"/>
              </a:rPr>
              <a:t>Saint-</a:t>
            </a:r>
            <a:r>
              <a:rPr lang="fr-FR" dirty="0" err="1" smtClean="0">
                <a:latin typeface="+mj-lt"/>
                <a:hlinkClick r:id="rId9" tooltip="Saint-Kilda"/>
              </a:rPr>
              <a:t>Kilda</a:t>
            </a:r>
            <a:r>
              <a:rPr lang="fr-FR" dirty="0" smtClean="0">
                <a:latin typeface="+mj-lt"/>
              </a:rPr>
              <a:t>.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46832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139</Words>
  <Application>Microsoft Office PowerPoint</Application>
  <PresentationFormat>Grand écran</PresentationFormat>
  <Paragraphs>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PAREIDOLIE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PAREIDOLIE</dc:title>
  <dc:creator>Guilbert Edith</dc:creator>
  <cp:lastModifiedBy>Guilbert Edith</cp:lastModifiedBy>
  <cp:revision>10</cp:revision>
  <dcterms:created xsi:type="dcterms:W3CDTF">2019-10-17T14:41:42Z</dcterms:created>
  <dcterms:modified xsi:type="dcterms:W3CDTF">2019-11-17T10:42:30Z</dcterms:modified>
</cp:coreProperties>
</file>