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DA8A43-D5B1-4E6C-8086-589CA96250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992C7CC-5A18-4DC4-8297-7DD43E17DC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68FD2D-60DE-4359-93EE-4EB856A6B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574EC-4960-4BFA-8B1A-2204087B39C4}" type="datetimeFigureOut">
              <a:rPr lang="fr-FR" smtClean="0"/>
              <a:t>09/12/2018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62142D-04A5-4A94-A25B-6FC6FD4B2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DB0829-254F-4B42-903E-7A6D3F4BC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C836A-79A3-4835-A884-7DAD07DB2F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257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63DF4E-3471-4118-BD04-DC93FF5A4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8950EFD-1D21-4434-81B8-38130F11B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543C16-B19A-4C1E-852C-4F93CED91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574EC-4960-4BFA-8B1A-2204087B39C4}" type="datetimeFigureOut">
              <a:rPr lang="fr-FR" smtClean="0"/>
              <a:t>09/12/2018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B68047-5B00-45AB-B18C-46155B844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0A7D8F-1083-4C63-882A-304802E61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C836A-79A3-4835-A884-7DAD07DB2F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9874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692C5F2-606E-4DCB-948B-375C9767C6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703902D-3B4C-4FFB-9BBF-E08F3C052F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79E627-A199-4C29-8398-E99389E1C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574EC-4960-4BFA-8B1A-2204087B39C4}" type="datetimeFigureOut">
              <a:rPr lang="fr-FR" smtClean="0"/>
              <a:t>09/12/2018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D9BE25-8522-43BB-A609-67BB658BD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26E004-D5ED-4E1C-9DC9-660C4EAA6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C836A-79A3-4835-A884-7DAD07DB2F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434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7B4988-36FD-41BC-9617-393A6615F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BF1BA5-2FB2-4BF2-9050-09AFCB86B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26B0E3-5A30-4623-B689-46DCAC248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574EC-4960-4BFA-8B1A-2204087B39C4}" type="datetimeFigureOut">
              <a:rPr lang="fr-FR" smtClean="0"/>
              <a:t>09/12/2018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D3EC39-C82D-476E-A70C-B3BA14D96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AA1626-DD83-436B-8E2B-93DD264AF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C836A-79A3-4835-A884-7DAD07DB2F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602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24627A-CA6A-4265-A60A-1D412D3BB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A60B8A5-0FB1-405B-863A-7662FE9AFD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68F0BD-C676-401C-8CED-59F5112C2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574EC-4960-4BFA-8B1A-2204087B39C4}" type="datetimeFigureOut">
              <a:rPr lang="fr-FR" smtClean="0"/>
              <a:t>09/12/2018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B90D4E-A057-47B3-BC59-04337B0EE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B1222D-A661-4262-981D-ADBCAF48C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C836A-79A3-4835-A884-7DAD07DB2F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7531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B3FE11-9BD3-4D10-954E-308B1F613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5E2540-4581-4CE1-A818-73320CD3AE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0B1E7B9-A28F-49FB-A19E-8DCBA72DE5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0145894-9C20-4CE2-9991-63497B25B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574EC-4960-4BFA-8B1A-2204087B39C4}" type="datetimeFigureOut">
              <a:rPr lang="fr-FR" smtClean="0"/>
              <a:t>09/12/2018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649047A-89A8-40BD-82A4-E3D69EB52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AF85F3E-7EA0-4AC6-8584-2F8EC1307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C836A-79A3-4835-A884-7DAD07DB2F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7160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6780C5-BB14-4728-970B-51BC43353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E859FE-D5BB-4F7A-99FF-40E18DD4DA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4C2DFF4-CF1A-4D33-AEC5-815B134FE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80EA70-34F2-4A0C-A421-9545EC98A8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1FF4368-C2E6-4F56-BC9D-D6DA997305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A23F0AE-C25A-4F85-8321-70453C430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574EC-4960-4BFA-8B1A-2204087B39C4}" type="datetimeFigureOut">
              <a:rPr lang="fr-FR" smtClean="0"/>
              <a:t>09/12/2018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619F85E-E724-4D76-B6BE-A88714D10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A67441A-4DE3-467A-BE9C-F20A51A01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C836A-79A3-4835-A884-7DAD07DB2F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7453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F4B5A7-FDBF-45EB-A439-D7A3BE624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DE56B72-F87B-4D19-80E9-0CFB9E51F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574EC-4960-4BFA-8B1A-2204087B39C4}" type="datetimeFigureOut">
              <a:rPr lang="fr-FR" smtClean="0"/>
              <a:t>09/12/2018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087EF0F-4CB4-4F2E-9D5E-FFA04C5F8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3612511-3B7F-4D9A-A2C9-887702B09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C836A-79A3-4835-A884-7DAD07DB2F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728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41780E0-7151-4761-A467-9CE5156C5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574EC-4960-4BFA-8B1A-2204087B39C4}" type="datetimeFigureOut">
              <a:rPr lang="fr-FR" smtClean="0"/>
              <a:t>09/12/2018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5E25D8-82D3-47AD-BBD5-AB5DD43B6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85EA5B0-E5A8-4C05-A5EA-0CB130003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C836A-79A3-4835-A884-7DAD07DB2F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0237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72D9EB-6FFB-4BD3-8FBA-089E62CA2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C2C81E-230F-425F-BAA5-AD8748597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B896F01-B55B-4A91-B4E2-7940753004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E26124F-DD33-40BE-8DB8-D31C9A994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574EC-4960-4BFA-8B1A-2204087B39C4}" type="datetimeFigureOut">
              <a:rPr lang="fr-FR" smtClean="0"/>
              <a:t>09/12/2018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5058723-6EB4-43F6-9CD0-CF900E3BC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DF071C5-2ECB-4C74-8D57-42368D1AE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C836A-79A3-4835-A884-7DAD07DB2F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651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5667E4-70BE-411A-B886-752A756FE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0102E8F-364E-47A3-BD54-358C3998D6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49065A2-1B5D-4BEE-BD6F-1F3804122A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FD86BFB-557F-4BC6-9E86-FDBA33D57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574EC-4960-4BFA-8B1A-2204087B39C4}" type="datetimeFigureOut">
              <a:rPr lang="fr-FR" smtClean="0"/>
              <a:t>09/12/2018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33A0436-001C-4C69-BEEA-A501BDF28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19A1C0B-EB99-47DF-A62B-1E30E5889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C836A-79A3-4835-A884-7DAD07DB2F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4719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AD4AEBE-4A2F-49CB-BE7D-8DB37B7B9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17EC0EE-096D-439F-99D1-C40F8B9AE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E7051C-6F1E-42AC-A382-92E6FDB2BF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574EC-4960-4BFA-8B1A-2204087B39C4}" type="datetimeFigureOut">
              <a:rPr lang="fr-FR" smtClean="0"/>
              <a:t>09/12/2018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3825EF-C9B7-4742-ACF1-068FEAC3BD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F4AEF8-6891-4A46-8547-AB89624EFD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C836A-79A3-4835-A884-7DAD07DB2F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1304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BFAFB7-B388-430B-BEC8-84F195CA19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55368"/>
            <a:ext cx="9144000" cy="1747264"/>
          </a:xfrm>
        </p:spPr>
        <p:txBody>
          <a:bodyPr>
            <a:normAutofit/>
          </a:bodyPr>
          <a:lstStyle/>
          <a:p>
            <a:r>
              <a:rPr lang="fr-FR" dirty="0"/>
              <a:t>Les différentes variables et les opérations plastiques</a:t>
            </a:r>
          </a:p>
        </p:txBody>
      </p:sp>
    </p:spTree>
    <p:extLst>
      <p:ext uri="{BB962C8B-B14F-4D97-AF65-F5344CB8AC3E}">
        <p14:creationId xmlns:p14="http://schemas.microsoft.com/office/powerpoint/2010/main" val="816356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 de texte 17">
            <a:extLst>
              <a:ext uri="{FF2B5EF4-FFF2-40B4-BE49-F238E27FC236}">
                <a16:creationId xmlns:a16="http://schemas.microsoft.com/office/drawing/2014/main" id="{1804EAB0-4BC0-482A-8D9D-23793E612531}"/>
              </a:ext>
            </a:extLst>
          </p:cNvPr>
          <p:cNvSpPr txBox="1">
            <a:spLocks/>
          </p:cNvSpPr>
          <p:nvPr/>
        </p:nvSpPr>
        <p:spPr>
          <a:xfrm>
            <a:off x="7801356" y="5874258"/>
            <a:ext cx="3886200" cy="7239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Des opérations plastiques pour :</a:t>
            </a:r>
            <a:endParaRPr kumimoji="0" lang="fr-FR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fr-FR" sz="10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Enrichir l’analyse d’une œuvre d’art</a:t>
            </a:r>
            <a:r>
              <a:rPr kumimoji="0" lang="fr-FR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fr-FR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fr-FR" sz="10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Guider l’élève dans l’analyse de son propre travail</a:t>
            </a:r>
            <a:r>
              <a:rPr kumimoji="0" lang="fr-FR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fr-FR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fr-FR" sz="10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Varier les consignes, les dispositifs proposés aux élèves</a:t>
            </a:r>
            <a:endParaRPr kumimoji="0" lang="fr-FR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" name="Zone de texte 15">
            <a:extLst>
              <a:ext uri="{FF2B5EF4-FFF2-40B4-BE49-F238E27FC236}">
                <a16:creationId xmlns:a16="http://schemas.microsoft.com/office/drawing/2014/main" id="{C176D6D4-1A3C-471B-A062-D4050CFA65F8}"/>
              </a:ext>
            </a:extLst>
          </p:cNvPr>
          <p:cNvSpPr txBox="1">
            <a:spLocks/>
          </p:cNvSpPr>
          <p:nvPr/>
        </p:nvSpPr>
        <p:spPr>
          <a:xfrm>
            <a:off x="635127" y="5845683"/>
            <a:ext cx="3752850" cy="78105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Toutes ces actions deviennent consignes de travail et permettent des recherches par les élèves. Les effets produits, souvent imprévus, permettent une rencontre avec une véritable démarche créative.</a:t>
            </a:r>
            <a:endParaRPr kumimoji="0" lang="fr-FR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6" name="Objet 5">
            <a:extLst>
              <a:ext uri="{FF2B5EF4-FFF2-40B4-BE49-F238E27FC236}">
                <a16:creationId xmlns:a16="http://schemas.microsoft.com/office/drawing/2014/main" id="{54A80859-646A-4ABF-BF99-5DFB132767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0374950"/>
              </p:ext>
            </p:extLst>
          </p:nvPr>
        </p:nvGraphicFramePr>
        <p:xfrm>
          <a:off x="1188910" y="1448236"/>
          <a:ext cx="9811512" cy="4646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3" imgW="10497917" imgH="4563892" progId="Word.Document.12">
                  <p:embed/>
                </p:oleObj>
              </mc:Choice>
              <mc:Fallback>
                <p:oleObj name="Document" r:id="rId3" imgW="10497917" imgH="456389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8910" y="1448236"/>
                        <a:ext cx="9811512" cy="46463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1FA8DED7-BB4E-43D1-A2FD-84A7A111BD0A}"/>
              </a:ext>
            </a:extLst>
          </p:cNvPr>
          <p:cNvSpPr txBox="1"/>
          <p:nvPr/>
        </p:nvSpPr>
        <p:spPr>
          <a:xfrm>
            <a:off x="4109410" y="286351"/>
            <a:ext cx="3970511" cy="95410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fr-FR" sz="2000" b="1" dirty="0"/>
              <a:t>LES OPERATIONS PLASTIQUES</a:t>
            </a:r>
            <a:endParaRPr lang="fr-FR" sz="2000" dirty="0"/>
          </a:p>
          <a:p>
            <a:pPr algn="ctr"/>
            <a:r>
              <a:rPr lang="fr-FR" sz="1200" b="1" dirty="0"/>
              <a:t>REPRODUIRE - ISOLER -TRANSFORMER - ASSOCIER (R.I.T.A.)</a:t>
            </a:r>
          </a:p>
          <a:p>
            <a:pPr algn="ctr"/>
            <a:endParaRPr lang="fr-FR" sz="1200" dirty="0"/>
          </a:p>
          <a:p>
            <a:pPr algn="ctr"/>
            <a:r>
              <a:rPr lang="fr-FR" sz="1200" b="1" dirty="0"/>
              <a:t>Daniel Lagoutte / Claude </a:t>
            </a:r>
            <a:r>
              <a:rPr lang="fr-FR" sz="1200" b="1" dirty="0" err="1"/>
              <a:t>Reyt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285451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675A4E26-BD09-4636-9531-F003D5A8AB02}"/>
              </a:ext>
            </a:extLst>
          </p:cNvPr>
          <p:cNvSpPr txBox="1"/>
          <p:nvPr/>
        </p:nvSpPr>
        <p:spPr>
          <a:xfrm>
            <a:off x="4173421" y="209233"/>
            <a:ext cx="3845155" cy="95410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fr-FR" sz="2000" b="1" dirty="0"/>
              <a:t>L'ENRICHISSEMENT PLASTIQUE</a:t>
            </a:r>
            <a:endParaRPr lang="fr-FR" sz="2000" dirty="0"/>
          </a:p>
          <a:p>
            <a:pPr algn="ctr"/>
            <a:r>
              <a:rPr lang="fr-FR" sz="1200" b="1" dirty="0"/>
              <a:t>SUPPORT- MEDIUM / MATIERE - OUTIL -GESTE (S.M.O.G.)</a:t>
            </a:r>
          </a:p>
          <a:p>
            <a:pPr algn="ctr"/>
            <a:endParaRPr lang="fr-FR" sz="1200" dirty="0"/>
          </a:p>
          <a:p>
            <a:pPr algn="ctr"/>
            <a:r>
              <a:rPr lang="fr-FR" sz="1200" b="1" dirty="0"/>
              <a:t>Christian Louis</a:t>
            </a:r>
            <a:endParaRPr lang="fr-FR" sz="1200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7B97674C-B429-4E36-978E-97A4B41FF2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290296"/>
              </p:ext>
            </p:extLst>
          </p:nvPr>
        </p:nvGraphicFramePr>
        <p:xfrm>
          <a:off x="1601817" y="1250933"/>
          <a:ext cx="8988366" cy="4356134"/>
        </p:xfrm>
        <a:graphic>
          <a:graphicData uri="http://schemas.openxmlformats.org/drawingml/2006/table">
            <a:tbl>
              <a:tblPr firstRow="1" firstCol="1" bandRow="1"/>
              <a:tblGrid>
                <a:gridCol w="2246942">
                  <a:extLst>
                    <a:ext uri="{9D8B030D-6E8A-4147-A177-3AD203B41FA5}">
                      <a16:colId xmlns:a16="http://schemas.microsoft.com/office/drawing/2014/main" val="2706396535"/>
                    </a:ext>
                  </a:extLst>
                </a:gridCol>
                <a:gridCol w="2246942">
                  <a:extLst>
                    <a:ext uri="{9D8B030D-6E8A-4147-A177-3AD203B41FA5}">
                      <a16:colId xmlns:a16="http://schemas.microsoft.com/office/drawing/2014/main" val="3391936697"/>
                    </a:ext>
                  </a:extLst>
                </a:gridCol>
                <a:gridCol w="2246942">
                  <a:extLst>
                    <a:ext uri="{9D8B030D-6E8A-4147-A177-3AD203B41FA5}">
                      <a16:colId xmlns:a16="http://schemas.microsoft.com/office/drawing/2014/main" val="2214767041"/>
                    </a:ext>
                  </a:extLst>
                </a:gridCol>
                <a:gridCol w="2247540">
                  <a:extLst>
                    <a:ext uri="{9D8B030D-6E8A-4147-A177-3AD203B41FA5}">
                      <a16:colId xmlns:a16="http://schemas.microsoft.com/office/drawing/2014/main" val="1680200292"/>
                    </a:ext>
                  </a:extLst>
                </a:gridCol>
              </a:tblGrid>
              <a:tr h="2085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fr-FR" sz="1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SUPPORTS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3" marR="6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fr-FR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MEDIUMS / MATIERES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3" marR="6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fr-FR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OUTILS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3" marR="6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fr-FR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GESTES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3" marR="6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284701"/>
                  </a:ext>
                </a:extLst>
              </a:tr>
              <a:tr h="4142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Papiers de qualités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Différents grammages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Différentes épaisseurs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Différentes textures 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Différents formats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Papiers de soie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Papiers d’emballage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Papiers journaux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Papiers salis, enduits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Papiers humides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Cartons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Tissus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Toiles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Textiles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Bois, cageots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murs...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3" marR="6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Peintures : gouaches liquides, gouaches en poudre, gouaches en pastilles, acrylique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Pigments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Encres, aquarelles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Colles :  blanche vinylique / à papier peint / ruban adhésif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Enduit / plâtre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Argile / sable / terre / 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 de fer / ficelle / laine 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Cire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Pastels secs et gras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Craies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Crayons de couleurs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fusains...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3" marR="6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Mains, doigts, pieds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Pinceaux, brosses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Rouleaux 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Éponges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Pulvérisateurs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Gouges, spatules, raclettes, truelles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Outils de peintres en bâtiment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Plumes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Tampons / chiffons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Objets divers pour impressions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Couteaux / fourchettes /cuillères pailles / piques / clous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Balles / billes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Jouets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Ficelle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Pastels secs et gras / craies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Crayons de toutes sortes: couleurs, feutres, gris, stylos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fusains...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3" marR="6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Asperger / gicler / souffler / projeter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Badigeonner /couvrir / coller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Faire couler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Effleurer/ caresser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Frotter / étaler / brosser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Graver / gratter / piquer / percer creuser 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Lisser / glisser 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Malaxer / sculpter / modeler/triturer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Rayer / écraser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Chiffonner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Émietter / lacérer / fissurer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Réserver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Tamponner / tapoter / taper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Tracer / suivre une trace / contourner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Faire rouler, rouler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Presser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Secouer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Remplir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vaporiser...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3" marR="6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412401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72C1D932-C0C7-4B4F-BED2-D39F25F4BF13}"/>
              </a:ext>
            </a:extLst>
          </p:cNvPr>
          <p:cNvSpPr txBox="1"/>
          <p:nvPr/>
        </p:nvSpPr>
        <p:spPr>
          <a:xfrm>
            <a:off x="534541" y="5916835"/>
            <a:ext cx="11122917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200" dirty="0"/>
              <a:t>" </a:t>
            </a:r>
            <a:r>
              <a:rPr lang="fr-FR" sz="1200" b="1" dirty="0"/>
              <a:t>L'expérimentation plastique</a:t>
            </a:r>
            <a:r>
              <a:rPr lang="fr-FR" sz="1200" dirty="0"/>
              <a:t>. Après chaque expérience, les traces sont observées. Pour faire évoluer le résultat, on va changer d'outil ou de matière, de support ou de geste …</a:t>
            </a:r>
          </a:p>
          <a:p>
            <a:r>
              <a:rPr lang="fr-FR" sz="1200" dirty="0"/>
              <a:t> ou plusieurs critères en même temps. La manipulation et le hasard feront apparaître des effets visuels non soupçonnés au départ.</a:t>
            </a:r>
          </a:p>
          <a:p>
            <a:r>
              <a:rPr lang="fr-FR" sz="1200" dirty="0"/>
              <a:t>Cheminer vers un objet plastique satisfaisant résulte ici d'un tâtonnement critique personnel fait d'actions, d'observations, d'évaluations, de choix."</a:t>
            </a:r>
          </a:p>
          <a:p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8378031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423</Words>
  <Application>Microsoft Office PowerPoint</Application>
  <PresentationFormat>Grand écran</PresentationFormat>
  <Paragraphs>87</Paragraphs>
  <Slides>3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Thème Office</vt:lpstr>
      <vt:lpstr>Document Microsoft Word</vt:lpstr>
      <vt:lpstr>Les différentes variables et les opérations plastiques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différentes variables et les opérations plastiques</dc:title>
  <dc:creator>Lenovo</dc:creator>
  <cp:lastModifiedBy>Lenovo</cp:lastModifiedBy>
  <cp:revision>4</cp:revision>
  <dcterms:created xsi:type="dcterms:W3CDTF">2018-12-09T13:24:55Z</dcterms:created>
  <dcterms:modified xsi:type="dcterms:W3CDTF">2018-12-09T13:31:15Z</dcterms:modified>
</cp:coreProperties>
</file>